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2" r:id="rId4"/>
    <p:sldId id="263" r:id="rId5"/>
    <p:sldId id="260" r:id="rId6"/>
    <p:sldId id="258" r:id="rId7"/>
    <p:sldId id="264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64A2DD"/>
    <a:srgbClr val="DAA3F3"/>
    <a:srgbClr val="FFFF66"/>
    <a:srgbClr val="CC66FF"/>
    <a:srgbClr val="6600FF"/>
    <a:srgbClr val="FF5050"/>
    <a:srgbClr val="71A0FF"/>
    <a:srgbClr val="93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627" autoAdjust="0"/>
  </p:normalViewPr>
  <p:slideViewPr>
    <p:cSldViewPr snapToGrid="0">
      <p:cViewPr varScale="1">
        <p:scale>
          <a:sx n="111" d="100"/>
          <a:sy n="111" d="100"/>
        </p:scale>
        <p:origin x="60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image" Target="../media/image4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1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4303606070980261E-2"/>
          <c:y val="6.9259386423210501E-2"/>
          <c:w val="0.88142407470805284"/>
          <c:h val="0.7697170387591127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Лист1!$A$2:$A$10</c:f>
              <c:strCache>
                <c:ptCount val="9"/>
                <c:pt idx="0">
                  <c:v>п.9 Оценка осущ.импорт-ния в рег.закупк</c:v>
                </c:pt>
                <c:pt idx="1">
                  <c:v>п.8 Обесп. доступ. инф. о системе закупок</c:v>
                </c:pt>
                <c:pt idx="2">
                  <c:v>п.7 Исп. контрактов</c:v>
                </c:pt>
                <c:pt idx="3">
                  <c:v>п.6 Исп. треб. зак-ва о закуп.</c:v>
                </c:pt>
                <c:pt idx="4">
                  <c:v>п.5 Оценка осущ. закуп. процедур</c:v>
                </c:pt>
                <c:pt idx="5">
                  <c:v>п.4 Оценка обесп. квал. кадрами</c:v>
                </c:pt>
                <c:pt idx="6">
                  <c:v>п.3 Нормативная база</c:v>
                </c:pt>
                <c:pt idx="7">
                  <c:v>п.2 Оценка инф. инфрастр.</c:v>
                </c:pt>
                <c:pt idx="8">
                  <c:v>п.1 Оценка орг. структуры закупок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98.53</c:v>
                </c:pt>
                <c:pt idx="1">
                  <c:v>100</c:v>
                </c:pt>
                <c:pt idx="2">
                  <c:v>77.98</c:v>
                </c:pt>
                <c:pt idx="3">
                  <c:v>96.91</c:v>
                </c:pt>
                <c:pt idx="4">
                  <c:v>52.51</c:v>
                </c:pt>
                <c:pt idx="5">
                  <c:v>54.47</c:v>
                </c:pt>
                <c:pt idx="6">
                  <c:v>55</c:v>
                </c:pt>
                <c:pt idx="7">
                  <c:v>88.55</c:v>
                </c:pt>
                <c:pt idx="8">
                  <c:v>53.69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FF5050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Лист1!$A$2:$A$10</c:f>
              <c:strCache>
                <c:ptCount val="9"/>
                <c:pt idx="0">
                  <c:v>п.9 Оценка осущ.импорт-ния в рег.закупк</c:v>
                </c:pt>
                <c:pt idx="1">
                  <c:v>п.8 Обесп. доступ. инф. о системе закупок</c:v>
                </c:pt>
                <c:pt idx="2">
                  <c:v>п.7 Исп. контрактов</c:v>
                </c:pt>
                <c:pt idx="3">
                  <c:v>п.6 Исп. треб. зак-ва о закуп.</c:v>
                </c:pt>
                <c:pt idx="4">
                  <c:v>п.5 Оценка осущ. закуп. процедур</c:v>
                </c:pt>
                <c:pt idx="5">
                  <c:v>п.4 Оценка обесп. квал. кадрами</c:v>
                </c:pt>
                <c:pt idx="6">
                  <c:v>п.3 Нормативная база</c:v>
                </c:pt>
                <c:pt idx="7">
                  <c:v>п.2 Оценка инф. инфрастр.</c:v>
                </c:pt>
                <c:pt idx="8">
                  <c:v>п.1 Оценка орг. структуры закупок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1">
                  <c:v>85</c:v>
                </c:pt>
                <c:pt idx="2">
                  <c:v>77.14</c:v>
                </c:pt>
                <c:pt idx="3">
                  <c:v>95.55</c:v>
                </c:pt>
                <c:pt idx="4">
                  <c:v>59.79</c:v>
                </c:pt>
                <c:pt idx="5">
                  <c:v>63.04</c:v>
                </c:pt>
                <c:pt idx="6">
                  <c:v>55</c:v>
                </c:pt>
                <c:pt idx="7">
                  <c:v>88.55</c:v>
                </c:pt>
                <c:pt idx="8">
                  <c:v>58.56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 год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etal"/>
          </c:spPr>
          <c:invertIfNegative val="0"/>
          <c:cat>
            <c:strRef>
              <c:f>Лист1!$A$2:$A$10</c:f>
              <c:strCache>
                <c:ptCount val="9"/>
                <c:pt idx="0">
                  <c:v>п.9 Оценка осущ.импорт-ния в рег.закупк</c:v>
                </c:pt>
                <c:pt idx="1">
                  <c:v>п.8 Обесп. доступ. инф. о системе закупок</c:v>
                </c:pt>
                <c:pt idx="2">
                  <c:v>п.7 Исп. контрактов</c:v>
                </c:pt>
                <c:pt idx="3">
                  <c:v>п.6 Исп. треб. зак-ва о закуп.</c:v>
                </c:pt>
                <c:pt idx="4">
                  <c:v>п.5 Оценка осущ. закуп. процедур</c:v>
                </c:pt>
                <c:pt idx="5">
                  <c:v>п.4 Оценка обесп. квал. кадрами</c:v>
                </c:pt>
                <c:pt idx="6">
                  <c:v>п.3 Нормативная база</c:v>
                </c:pt>
                <c:pt idx="7">
                  <c:v>п.2 Оценка инф. инфрастр.</c:v>
                </c:pt>
                <c:pt idx="8">
                  <c:v>п.1 Оценка орг. структуры закупок</c:v>
                </c:pt>
              </c:strCache>
            </c:strRef>
          </c:cat>
          <c:val>
            <c:numRef>
              <c:f>Лист1!$D$2:$D$10</c:f>
              <c:numCache>
                <c:formatCode>General</c:formatCode>
                <c:ptCount val="9"/>
                <c:pt idx="1">
                  <c:v>85</c:v>
                </c:pt>
                <c:pt idx="2">
                  <c:v>77.16</c:v>
                </c:pt>
                <c:pt idx="3">
                  <c:v>84.51</c:v>
                </c:pt>
                <c:pt idx="4">
                  <c:v>52.55</c:v>
                </c:pt>
                <c:pt idx="5">
                  <c:v>53.78</c:v>
                </c:pt>
                <c:pt idx="6">
                  <c:v>55</c:v>
                </c:pt>
                <c:pt idx="7">
                  <c:v>80.8</c:v>
                </c:pt>
                <c:pt idx="8">
                  <c:v>56.83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Лист1!$A$2:$A$10</c:f>
              <c:strCache>
                <c:ptCount val="9"/>
                <c:pt idx="0">
                  <c:v>п.9 Оценка осущ.импорт-ния в рег.закупк</c:v>
                </c:pt>
                <c:pt idx="1">
                  <c:v>п.8 Обесп. доступ. инф. о системе закупок</c:v>
                </c:pt>
                <c:pt idx="2">
                  <c:v>п.7 Исп. контрактов</c:v>
                </c:pt>
                <c:pt idx="3">
                  <c:v>п.6 Исп. треб. зак-ва о закуп.</c:v>
                </c:pt>
                <c:pt idx="4">
                  <c:v>п.5 Оценка осущ. закуп. процедур</c:v>
                </c:pt>
                <c:pt idx="5">
                  <c:v>п.4 Оценка обесп. квал. кадрами</c:v>
                </c:pt>
                <c:pt idx="6">
                  <c:v>п.3 Нормативная база</c:v>
                </c:pt>
                <c:pt idx="7">
                  <c:v>п.2 Оценка инф. инфрастр.</c:v>
                </c:pt>
                <c:pt idx="8">
                  <c:v>п.1 Оценка орг. структуры закупок</c:v>
                </c:pt>
              </c:strCache>
            </c:strRef>
          </c:cat>
          <c:val>
            <c:numRef>
              <c:f>Лист1!$E$2:$E$10</c:f>
              <c:numCache>
                <c:formatCode>General</c:formatCode>
                <c:ptCount val="9"/>
                <c:pt idx="1">
                  <c:v>85</c:v>
                </c:pt>
                <c:pt idx="2">
                  <c:v>77.25</c:v>
                </c:pt>
                <c:pt idx="3">
                  <c:v>94.3</c:v>
                </c:pt>
                <c:pt idx="4">
                  <c:v>53.09</c:v>
                </c:pt>
                <c:pt idx="5">
                  <c:v>59.74</c:v>
                </c:pt>
                <c:pt idx="6">
                  <c:v>55</c:v>
                </c:pt>
                <c:pt idx="7">
                  <c:v>79.05</c:v>
                </c:pt>
                <c:pt idx="8">
                  <c:v>48.23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2018 год</c:v>
                </c:pt>
              </c:strCache>
            </c:strRef>
          </c:tx>
          <c:spPr>
            <a:solidFill>
              <a:srgbClr val="DAA3F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Лист1!$A$2:$A$10</c:f>
              <c:strCache>
                <c:ptCount val="9"/>
                <c:pt idx="0">
                  <c:v>п.9 Оценка осущ.импорт-ния в рег.закупк</c:v>
                </c:pt>
                <c:pt idx="1">
                  <c:v>п.8 Обесп. доступ. инф. о системе закупок</c:v>
                </c:pt>
                <c:pt idx="2">
                  <c:v>п.7 Исп. контрактов</c:v>
                </c:pt>
                <c:pt idx="3">
                  <c:v>п.6 Исп. треб. зак-ва о закуп.</c:v>
                </c:pt>
                <c:pt idx="4">
                  <c:v>п.5 Оценка осущ. закуп. процедур</c:v>
                </c:pt>
                <c:pt idx="5">
                  <c:v>п.4 Оценка обесп. квал. кадрами</c:v>
                </c:pt>
                <c:pt idx="6">
                  <c:v>п.3 Нормативная база</c:v>
                </c:pt>
                <c:pt idx="7">
                  <c:v>п.2 Оценка инф. инфрастр.</c:v>
                </c:pt>
                <c:pt idx="8">
                  <c:v>п.1 Оценка орг. структуры закупок</c:v>
                </c:pt>
              </c:strCache>
            </c:strRef>
          </c:cat>
          <c:val>
            <c:numRef>
              <c:f>Лист1!$F$2:$F$10</c:f>
              <c:numCache>
                <c:formatCode>General</c:formatCode>
                <c:ptCount val="9"/>
                <c:pt idx="1">
                  <c:v>85</c:v>
                </c:pt>
                <c:pt idx="2">
                  <c:v>96.72</c:v>
                </c:pt>
                <c:pt idx="3">
                  <c:v>92.29</c:v>
                </c:pt>
                <c:pt idx="4">
                  <c:v>50.7</c:v>
                </c:pt>
                <c:pt idx="5">
                  <c:v>64.349999999999994</c:v>
                </c:pt>
                <c:pt idx="6">
                  <c:v>55</c:v>
                </c:pt>
                <c:pt idx="7">
                  <c:v>79.05</c:v>
                </c:pt>
                <c:pt idx="8">
                  <c:v>47.4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2017 год</c:v>
                </c:pt>
              </c:strCache>
            </c:strRef>
          </c:tx>
          <c:spPr>
            <a:solidFill>
              <a:srgbClr val="71A0FF"/>
            </a:solidFill>
            <a:ln>
              <a:noFill/>
            </a:ln>
            <a:effectLst>
              <a:outerShdw blurRad="50800" dist="50800" dir="5400000" algn="ctr" rotWithShape="0">
                <a:srgbClr val="000000">
                  <a:alpha val="77000"/>
                </a:srgbClr>
              </a:outerShdw>
            </a:effectLst>
            <a:sp3d/>
          </c:spPr>
          <c:invertIfNegative val="0"/>
          <c:cat>
            <c:strRef>
              <c:f>Лист1!$A$2:$A$10</c:f>
              <c:strCache>
                <c:ptCount val="9"/>
                <c:pt idx="0">
                  <c:v>п.9 Оценка осущ.импорт-ния в рег.закупк</c:v>
                </c:pt>
                <c:pt idx="1">
                  <c:v>п.8 Обесп. доступ. инф. о системе закупок</c:v>
                </c:pt>
                <c:pt idx="2">
                  <c:v>п.7 Исп. контрактов</c:v>
                </c:pt>
                <c:pt idx="3">
                  <c:v>п.6 Исп. треб. зак-ва о закуп.</c:v>
                </c:pt>
                <c:pt idx="4">
                  <c:v>п.5 Оценка осущ. закуп. процедур</c:v>
                </c:pt>
                <c:pt idx="5">
                  <c:v>п.4 Оценка обесп. квал. кадрами</c:v>
                </c:pt>
                <c:pt idx="6">
                  <c:v>п.3 Нормативная база</c:v>
                </c:pt>
                <c:pt idx="7">
                  <c:v>п.2 Оценка инф. инфрастр.</c:v>
                </c:pt>
                <c:pt idx="8">
                  <c:v>п.1 Оценка орг. структуры закупок</c:v>
                </c:pt>
              </c:strCache>
            </c:strRef>
          </c:cat>
          <c:val>
            <c:numRef>
              <c:f>Лист1!$G$2:$G$10</c:f>
              <c:numCache>
                <c:formatCode>General</c:formatCode>
                <c:ptCount val="9"/>
                <c:pt idx="1">
                  <c:v>85</c:v>
                </c:pt>
                <c:pt idx="2">
                  <c:v>97.39</c:v>
                </c:pt>
                <c:pt idx="3">
                  <c:v>92.7</c:v>
                </c:pt>
                <c:pt idx="4">
                  <c:v>50.58</c:v>
                </c:pt>
                <c:pt idx="5">
                  <c:v>66.14</c:v>
                </c:pt>
                <c:pt idx="6">
                  <c:v>50</c:v>
                </c:pt>
                <c:pt idx="7">
                  <c:v>85</c:v>
                </c:pt>
                <c:pt idx="8">
                  <c:v>43.77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2016 год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п.9 Оценка осущ.импорт-ния в рег.закупк</c:v>
                </c:pt>
                <c:pt idx="1">
                  <c:v>п.8 Обесп. доступ. инф. о системе закупок</c:v>
                </c:pt>
                <c:pt idx="2">
                  <c:v>п.7 Исп. контрактов</c:v>
                </c:pt>
                <c:pt idx="3">
                  <c:v>п.6 Исп. треб. зак-ва о закуп.</c:v>
                </c:pt>
                <c:pt idx="4">
                  <c:v>п.5 Оценка осущ. закуп. процедур</c:v>
                </c:pt>
                <c:pt idx="5">
                  <c:v>п.4 Оценка обесп. квал. кадрами</c:v>
                </c:pt>
                <c:pt idx="6">
                  <c:v>п.3 Нормативная база</c:v>
                </c:pt>
                <c:pt idx="7">
                  <c:v>п.2 Оценка инф. инфрастр.</c:v>
                </c:pt>
                <c:pt idx="8">
                  <c:v>п.1 Оценка орг. структуры закупок</c:v>
                </c:pt>
              </c:strCache>
            </c:strRef>
          </c:cat>
          <c:val>
            <c:numRef>
              <c:f>Лист1!$H$2:$H$10</c:f>
              <c:numCache>
                <c:formatCode>General</c:formatCode>
                <c:ptCount val="9"/>
                <c:pt idx="1">
                  <c:v>82</c:v>
                </c:pt>
                <c:pt idx="2">
                  <c:v>98.73</c:v>
                </c:pt>
                <c:pt idx="3">
                  <c:v>87</c:v>
                </c:pt>
                <c:pt idx="4">
                  <c:v>52.84</c:v>
                </c:pt>
                <c:pt idx="5">
                  <c:v>53.42</c:v>
                </c:pt>
                <c:pt idx="6">
                  <c:v>45</c:v>
                </c:pt>
                <c:pt idx="7">
                  <c:v>85</c:v>
                </c:pt>
                <c:pt idx="8">
                  <c:v>42.9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9"/>
        <c:gapDepth val="0"/>
        <c:shape val="box"/>
        <c:axId val="205462872"/>
        <c:axId val="205463264"/>
        <c:axId val="0"/>
      </c:bar3DChart>
      <c:catAx>
        <c:axId val="205462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0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05463264"/>
        <c:crosses val="autoZero"/>
        <c:auto val="1"/>
        <c:lblAlgn val="ctr"/>
        <c:lblOffset val="100"/>
        <c:noMultiLvlLbl val="0"/>
      </c:catAx>
      <c:valAx>
        <c:axId val="205463264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5462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712112497272851"/>
          <c:y val="0.89927693863169833"/>
          <c:w val="0.53366525816506061"/>
          <c:h val="3.75124605454448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3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п.1 Оценка орг. структуры закупок</c:v>
                </c:pt>
                <c:pt idx="1">
                  <c:v>п.2 Оценка информ. инфраструктуры</c:v>
                </c:pt>
                <c:pt idx="2">
                  <c:v>п.3 Нормативная база</c:v>
                </c:pt>
                <c:pt idx="3">
                  <c:v>п.4  Оценка обесп. квал. кадрами</c:v>
                </c:pt>
                <c:pt idx="4">
                  <c:v>п.5 Оценка осущ. закуп. процедур</c:v>
                </c:pt>
                <c:pt idx="5">
                  <c:v>п.6  Исп. требований зак-ва о закупках</c:v>
                </c:pt>
                <c:pt idx="6">
                  <c:v>п.7 Исполнение контрактов</c:v>
                </c:pt>
                <c:pt idx="7">
                  <c:v>п.8 Снятие адм.барьеров</c:v>
                </c:pt>
                <c:pt idx="8">
                  <c:v>п.9 Оценка осущ.импорт-ния в рег.закупках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98.88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81.03</c:v>
                </c:pt>
                <c:pt idx="5">
                  <c:v>99.95</c:v>
                </c:pt>
                <c:pt idx="6">
                  <c:v>99.93</c:v>
                </c:pt>
                <c:pt idx="7">
                  <c:v>100</c:v>
                </c:pt>
                <c:pt idx="8">
                  <c:v>136.9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Белгородская область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9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0"/>
                  <c:y val="4.1182809192910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4.3241949652556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0833333333332951E-3"/>
                  <c:y val="6.1774213789366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7.00107756279486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4.94193710314932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0416666666665903E-3"/>
                  <c:y val="7.2069916087594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6.3833354249012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2.0833333333333333E-3"/>
                  <c:y val="7.41290565472397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п.1 Оценка орг. структуры закупок</c:v>
                </c:pt>
                <c:pt idx="1">
                  <c:v>п.2 Оценка информ. инфраструктуры</c:v>
                </c:pt>
                <c:pt idx="2">
                  <c:v>п.3 Нормативная база</c:v>
                </c:pt>
                <c:pt idx="3">
                  <c:v>п.4  Оценка обесп. квал. кадрами</c:v>
                </c:pt>
                <c:pt idx="4">
                  <c:v>п.5 Оценка осущ. закуп. процедур</c:v>
                </c:pt>
                <c:pt idx="5">
                  <c:v>п.6  Исп. требований зак-ва о закупках</c:v>
                </c:pt>
                <c:pt idx="6">
                  <c:v>п.7 Исполнение контрактов</c:v>
                </c:pt>
                <c:pt idx="7">
                  <c:v>п.8 Снятие адм.барьеров</c:v>
                </c:pt>
                <c:pt idx="8">
                  <c:v>п.9 Оценка осущ.импорт-ния в рег.закупках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53.69</c:v>
                </c:pt>
                <c:pt idx="1">
                  <c:v>88.55</c:v>
                </c:pt>
                <c:pt idx="2">
                  <c:v>55</c:v>
                </c:pt>
                <c:pt idx="3">
                  <c:v>54.47</c:v>
                </c:pt>
                <c:pt idx="4">
                  <c:v>52.51</c:v>
                </c:pt>
                <c:pt idx="5">
                  <c:v>96.91</c:v>
                </c:pt>
                <c:pt idx="6">
                  <c:v>77.98</c:v>
                </c:pt>
                <c:pt idx="7">
                  <c:v>100</c:v>
                </c:pt>
                <c:pt idx="8">
                  <c:v>98.53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38516944"/>
        <c:axId val="202599688"/>
        <c:axId val="0"/>
      </c:bar3DChart>
      <c:catAx>
        <c:axId val="138516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02599688"/>
        <c:crosses val="autoZero"/>
        <c:auto val="1"/>
        <c:lblAlgn val="ctr"/>
        <c:lblOffset val="100"/>
        <c:noMultiLvlLbl val="0"/>
      </c:catAx>
      <c:valAx>
        <c:axId val="2025996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38516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6231884057970902E-3"/>
                  <c:y val="-1.4593212478552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8309178743960908E-3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2463768115941588E-3"/>
                  <c:y val="-8.75592748713155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4541062801931476E-3"/>
                  <c:y val="-1.751185497426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9.6618357487922701E-3"/>
                  <c:y val="-1.4593212478552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8309178743960466E-3"/>
                  <c:y val="-1.751185497426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7.2463768115941145E-3"/>
                  <c:y val="-1.1674569982842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7.246376811594203E-3"/>
                  <c:y val="-1.45932124785525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п.1 Оценка орг. структуры закупок</c:v>
                </c:pt>
                <c:pt idx="1">
                  <c:v>п.2 Оценка информ. инфраструктуры</c:v>
                </c:pt>
                <c:pt idx="2">
                  <c:v>п.3 Нормативная база</c:v>
                </c:pt>
                <c:pt idx="3">
                  <c:v>п.4  Оценка обесп. квал. кадрами</c:v>
                </c:pt>
                <c:pt idx="4">
                  <c:v>п.5 Оценка осущ. закуп. процедур</c:v>
                </c:pt>
                <c:pt idx="5">
                  <c:v>п.6  Исп. требований зак-ва о закупках</c:v>
                </c:pt>
                <c:pt idx="6">
                  <c:v>п.7 Исполнение контрактов</c:v>
                </c:pt>
                <c:pt idx="7">
                  <c:v>п.8 Снятие адм.барьеров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93.42</c:v>
                </c:pt>
                <c:pt idx="1">
                  <c:v>90.1</c:v>
                </c:pt>
                <c:pt idx="2">
                  <c:v>100</c:v>
                </c:pt>
                <c:pt idx="3">
                  <c:v>100</c:v>
                </c:pt>
                <c:pt idx="4">
                  <c:v>78.89</c:v>
                </c:pt>
                <c:pt idx="5">
                  <c:v>99.89</c:v>
                </c:pt>
                <c:pt idx="6">
                  <c:v>99.41</c:v>
                </c:pt>
                <c:pt idx="7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Белгородская область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9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1.4492753623188406E-2"/>
                  <c:y val="-1.1674569982842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70048309178744E-2"/>
                  <c:y val="-1.1674569982842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5700483091787395E-2"/>
                  <c:y val="-8.7559274871315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8115942028985508E-2"/>
                  <c:y val="-5.83728499142105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570048309178744E-2"/>
                  <c:y val="-8.7559274871315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8115942028985418E-2"/>
                  <c:y val="-1.7511854974263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1739130434782608E-2"/>
                  <c:y val="-1.1674569982842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8115942028985508E-2"/>
                  <c:y val="-5.83728499142105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п.1 Оценка орг. структуры закупок</c:v>
                </c:pt>
                <c:pt idx="1">
                  <c:v>п.2 Оценка информ. инфраструктуры</c:v>
                </c:pt>
                <c:pt idx="2">
                  <c:v>п.3 Нормативная база</c:v>
                </c:pt>
                <c:pt idx="3">
                  <c:v>п.4  Оценка обесп. квал. кадрами</c:v>
                </c:pt>
                <c:pt idx="4">
                  <c:v>п.5 Оценка осущ. закуп. процедур</c:v>
                </c:pt>
                <c:pt idx="5">
                  <c:v>п.6  Исп. требований зак-ва о закупках</c:v>
                </c:pt>
                <c:pt idx="6">
                  <c:v>п.7 Исполнение контрактов</c:v>
                </c:pt>
                <c:pt idx="7">
                  <c:v>п.8 Снятие адм.барьеров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78.19</c:v>
                </c:pt>
                <c:pt idx="1">
                  <c:v>80.02</c:v>
                </c:pt>
                <c:pt idx="2">
                  <c:v>75.45</c:v>
                </c:pt>
                <c:pt idx="3">
                  <c:v>85.18</c:v>
                </c:pt>
                <c:pt idx="4">
                  <c:v>63.77</c:v>
                </c:pt>
                <c:pt idx="5">
                  <c:v>97.73</c:v>
                </c:pt>
                <c:pt idx="6">
                  <c:v>95.5</c:v>
                </c:pt>
                <c:pt idx="7">
                  <c:v>95.11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71"/>
        <c:gapDepth val="0"/>
        <c:shape val="box"/>
        <c:axId val="205464440"/>
        <c:axId val="205464832"/>
        <c:axId val="0"/>
      </c:bar3DChart>
      <c:catAx>
        <c:axId val="205464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05464832"/>
        <c:crosses val="autoZero"/>
        <c:auto val="1"/>
        <c:lblAlgn val="ctr"/>
        <c:lblOffset val="100"/>
        <c:noMultiLvlLbl val="0"/>
      </c:catAx>
      <c:valAx>
        <c:axId val="20546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2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05464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143505363097796"/>
          <c:y val="0.9166929654937146"/>
          <c:w val="0.24981338744993253"/>
          <c:h val="5.47414698162729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0.11037</cdr:x>
      <cdr:y>0.62732</cdr:y>
    </cdr:from>
    <cdr:to>
      <cdr:x>0.14657</cdr:x>
      <cdr:y>0.67717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45603" y="3869049"/>
          <a:ext cx="441351" cy="3074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rPr>
            <a:t>(С</a:t>
          </a:r>
          <a:r>
            <a:rPr lang="en-US" sz="1200" b="1" dirty="0" smtClean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ru-RU" sz="1200" b="1" dirty="0">
            <a:solidFill>
              <a:srgbClr val="44546A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27BD3-C42C-4FF7-BFFF-54EF74813E8A}" type="datetimeFigureOut">
              <a:rPr lang="ru-RU" smtClean="0"/>
              <a:t>19.06.2023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A69FA-12E5-46FF-B859-90A95CECA7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549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EA69FA-12E5-46FF-B859-90A95CECA78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758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EA69FA-12E5-46FF-B859-90A95CECA78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483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67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53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27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0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2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5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938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1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7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85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EB99B-EDE8-4FA0-B7EB-1323320A6E03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A9FCD-380E-4BE0-82FC-BD235739980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647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03006"/>
            <a:ext cx="12192000" cy="2387600"/>
          </a:xfrm>
        </p:spPr>
        <p:txBody>
          <a:bodyPr>
            <a:noAutofit/>
          </a:bodyPr>
          <a:lstStyle/>
          <a:p>
            <a:r>
              <a:rPr lang="ru-RU" sz="3600" b="1" kern="1100" dirty="0">
                <a:latin typeface="+mn-lt"/>
                <a:ea typeface="Times New Roman"/>
                <a:cs typeface="Arial" panose="020B0604020202020204" pitchFamily="34" charset="0"/>
              </a:rPr>
              <a:t>Информация об итогах участия Белгородской области в </a:t>
            </a:r>
            <a:br>
              <a:rPr lang="ru-RU" sz="3600" b="1" kern="1100" dirty="0">
                <a:latin typeface="+mn-lt"/>
                <a:ea typeface="Times New Roman"/>
                <a:cs typeface="Arial" panose="020B0604020202020204" pitchFamily="34" charset="0"/>
              </a:rPr>
            </a:br>
            <a:r>
              <a:rPr lang="ru-RU" sz="3600" b="1" kern="1100" dirty="0">
                <a:latin typeface="+mn-lt"/>
                <a:ea typeface="Times New Roman"/>
                <a:cs typeface="Arial" panose="020B0604020202020204" pitchFamily="34" charset="0"/>
              </a:rPr>
              <a:t>Рейтинге эффективности и прозрачности закупочных систем регионов </a:t>
            </a:r>
            <a:r>
              <a:rPr lang="ru-RU" sz="3600" b="1" kern="1100" dirty="0" smtClean="0">
                <a:latin typeface="+mn-lt"/>
                <a:ea typeface="Times New Roman"/>
                <a:cs typeface="Arial" panose="020B0604020202020204" pitchFamily="34" charset="0"/>
              </a:rPr>
              <a:t>Российской Федерации </a:t>
            </a:r>
            <a:br>
              <a:rPr lang="ru-RU" sz="3600" b="1" kern="1100" dirty="0" smtClean="0">
                <a:latin typeface="+mn-lt"/>
                <a:ea typeface="Times New Roman"/>
                <a:cs typeface="Arial" panose="020B0604020202020204" pitchFamily="34" charset="0"/>
              </a:rPr>
            </a:br>
            <a:r>
              <a:rPr lang="ru-RU" sz="3600" b="1" kern="1100" dirty="0" smtClean="0">
                <a:latin typeface="+mn-lt"/>
                <a:ea typeface="Times New Roman"/>
                <a:cs typeface="Arial" panose="020B0604020202020204" pitchFamily="34" charset="0"/>
              </a:rPr>
              <a:t>по итогам 2022 финансового года</a:t>
            </a:r>
            <a:endParaRPr lang="en-US" sz="3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25951"/>
            <a:ext cx="12169775" cy="92956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ru-RU" sz="2100" b="1" dirty="0">
                <a:latin typeface="+mj-lt"/>
                <a:cs typeface="Arial" panose="020B0604020202020204" pitchFamily="34" charset="0"/>
              </a:rPr>
              <a:t>Начальник управления </a:t>
            </a:r>
          </a:p>
          <a:p>
            <a:pPr>
              <a:spcBef>
                <a:spcPts val="0"/>
              </a:spcBef>
              <a:defRPr/>
            </a:pPr>
            <a:r>
              <a:rPr lang="ru-RU" sz="2100" b="1" dirty="0" smtClean="0">
                <a:latin typeface="+mj-lt"/>
                <a:cs typeface="Arial" panose="020B0604020202020204" pitchFamily="34" charset="0"/>
              </a:rPr>
              <a:t>по регулированию контрактной системы в сфере закупок </a:t>
            </a:r>
            <a:r>
              <a:rPr lang="ru-RU" sz="2100" b="1" dirty="0">
                <a:latin typeface="+mj-lt"/>
                <a:cs typeface="Arial" panose="020B0604020202020204" pitchFamily="34" charset="0"/>
              </a:rPr>
              <a:t>Белгородской области </a:t>
            </a:r>
          </a:p>
          <a:p>
            <a:pPr>
              <a:spcBef>
                <a:spcPts val="0"/>
              </a:spcBef>
              <a:defRPr/>
            </a:pPr>
            <a:r>
              <a:rPr lang="ru-RU" sz="2100" b="1" dirty="0">
                <a:latin typeface="+mj-lt"/>
                <a:cs typeface="Arial" panose="020B0604020202020204" pitchFamily="34" charset="0"/>
              </a:rPr>
              <a:t>Бондарев Игорь Иванович</a:t>
            </a:r>
          </a:p>
        </p:txBody>
      </p:sp>
      <p:pic>
        <p:nvPicPr>
          <p:cNvPr id="4" name="Рисунок 5" descr="Герб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390" y="356171"/>
            <a:ext cx="1143000" cy="136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37390" y="620917"/>
            <a:ext cx="101546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latin typeface="+mj-lt"/>
                <a:cs typeface="Arial" panose="020B0604020202020204" pitchFamily="34" charset="0"/>
              </a:rPr>
              <a:t>Управление </a:t>
            </a:r>
            <a:r>
              <a:rPr lang="ru-RU" sz="2400" b="1" dirty="0" smtClean="0">
                <a:latin typeface="+mj-lt"/>
                <a:cs typeface="Arial" panose="020B0604020202020204" pitchFamily="34" charset="0"/>
              </a:rPr>
              <a:t>по регулированию контрактной системы в сфере закупок </a:t>
            </a:r>
            <a:endParaRPr lang="en-US" sz="2400" b="1" dirty="0" smtClean="0">
              <a:latin typeface="+mj-lt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2400" b="1" dirty="0" smtClean="0">
                <a:latin typeface="+mj-lt"/>
                <a:cs typeface="Arial" panose="020B0604020202020204" pitchFamily="34" charset="0"/>
              </a:rPr>
              <a:t>Белгородской </a:t>
            </a:r>
            <a:r>
              <a:rPr lang="ru-RU" sz="2400" b="1" dirty="0">
                <a:latin typeface="+mj-lt"/>
                <a:cs typeface="Arial" panose="020B0604020202020204" pitchFamily="34" charset="0"/>
              </a:rPr>
              <a:t>области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6464300"/>
            <a:ext cx="12169775" cy="3937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г. Белгород, 2023 г.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51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686801" y="4444110"/>
            <a:ext cx="7091366" cy="601663"/>
            <a:chOff x="1248" y="2640"/>
            <a:chExt cx="4467" cy="379"/>
          </a:xfrm>
        </p:grpSpPr>
        <p:sp>
          <p:nvSpPr>
            <p:cNvPr id="15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4193" cy="6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/>
              <a:endParaRPr lang="en-US"/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gray">
            <a:xfrm>
              <a:off x="1550" y="2689"/>
              <a:ext cx="416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sz="2800" dirty="0" smtClean="0">
                  <a:solidFill>
                    <a:srgbClr val="000000"/>
                  </a:solidFill>
                </a:rPr>
                <a:t>регион по муниципальным закупкам</a:t>
              </a:r>
              <a:endParaRPr lang="en-US" sz="2800" dirty="0">
                <a:solidFill>
                  <a:srgbClr val="000000"/>
                </a:solidFill>
              </a:endParaRP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31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FFFFFF"/>
                  </a:solidFill>
                </a:rPr>
                <a:t>41</a:t>
              </a:r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2686801" y="3645629"/>
            <a:ext cx="7003600" cy="585788"/>
            <a:chOff x="1248" y="3230"/>
            <a:chExt cx="4530" cy="369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4310" cy="16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/>
              <a:endParaRPr lang="en-US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gray">
            <a:xfrm>
              <a:off x="1714" y="3269"/>
              <a:ext cx="406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800" dirty="0" smtClean="0">
                  <a:solidFill>
                    <a:srgbClr val="000000"/>
                  </a:solidFill>
                </a:rPr>
                <a:t>региона по государственным закупкам</a:t>
              </a:r>
              <a:endParaRPr lang="en-US" sz="2800" dirty="0">
                <a:solidFill>
                  <a:srgbClr val="000000"/>
                </a:solidFill>
              </a:endParaRP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gray">
            <a:xfrm>
              <a:off x="1292" y="3244"/>
              <a:ext cx="32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FFFFFF"/>
                  </a:solidFill>
                </a:rPr>
                <a:t>53</a:t>
              </a:r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-1571" y="1265533"/>
            <a:ext cx="1219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None/>
            </a:pPr>
            <a:r>
              <a:rPr lang="ru-RU" sz="2800" b="1" dirty="0"/>
              <a:t>Цель Рейтинга - </a:t>
            </a:r>
            <a:r>
              <a:rPr lang="ru-RU" sz="2800" dirty="0"/>
              <a:t>оценка и сопоставление закупочных систем регионов, выявление лидирующих субъектов РФ по показателям, которые обеспечивают эффективность и прозрачность осуществления закупочной деятельности</a:t>
            </a:r>
            <a:r>
              <a:rPr lang="ru-RU" sz="2800" dirty="0" smtClean="0"/>
              <a:t>.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-1571" y="3122409"/>
            <a:ext cx="12344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ctr">
              <a:buNone/>
            </a:pPr>
            <a:r>
              <a:rPr lang="ru-RU" sz="2800" b="1" dirty="0" smtClean="0"/>
              <a:t>В 2022 году </a:t>
            </a:r>
            <a:r>
              <a:rPr lang="ru-RU" sz="2800" dirty="0" smtClean="0"/>
              <a:t>приняли участие:</a:t>
            </a:r>
          </a:p>
        </p:txBody>
      </p:sp>
    </p:spTree>
    <p:extLst>
      <p:ext uri="{BB962C8B-B14F-4D97-AF65-F5344CB8AC3E}">
        <p14:creationId xmlns:p14="http://schemas.microsoft.com/office/powerpoint/2010/main" val="347666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pPr algn="ctr"/>
            <a:r>
              <a:rPr lang="ru-RU" dirty="0"/>
              <a:t>Показатели </a:t>
            </a:r>
            <a:r>
              <a:rPr lang="ru-RU" dirty="0" smtClean="0"/>
              <a:t>Рейтинга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1: </a:t>
            </a:r>
            <a:r>
              <a:rPr lang="ru-RU" dirty="0"/>
              <a:t>О</a:t>
            </a:r>
            <a:r>
              <a:rPr lang="ru-RU" dirty="0" smtClean="0"/>
              <a:t>ценка </a:t>
            </a:r>
            <a:r>
              <a:rPr lang="ru-RU" dirty="0"/>
              <a:t>организационной структуры </a:t>
            </a:r>
            <a:r>
              <a:rPr lang="ru-RU" dirty="0" smtClean="0"/>
              <a:t>закупок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2: Оценка </a:t>
            </a:r>
            <a:r>
              <a:rPr lang="ru-RU" dirty="0"/>
              <a:t>информационной </a:t>
            </a:r>
            <a:r>
              <a:rPr lang="ru-RU" dirty="0" smtClean="0"/>
              <a:t>инфраструктуры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3: Нормативная база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4: Оценка </a:t>
            </a:r>
            <a:r>
              <a:rPr lang="ru-RU" dirty="0"/>
              <a:t>профессионализма заказчиков и обеспеченности квалифицированными </a:t>
            </a:r>
            <a:r>
              <a:rPr lang="ru-RU" dirty="0" smtClean="0"/>
              <a:t>кадрами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5: Оценка </a:t>
            </a:r>
            <a:r>
              <a:rPr lang="ru-RU" dirty="0"/>
              <a:t>осуществления закупочных </a:t>
            </a:r>
            <a:r>
              <a:rPr lang="ru-RU" dirty="0" smtClean="0"/>
              <a:t>процедур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6: Исполнение </a:t>
            </a:r>
            <a:r>
              <a:rPr lang="ru-RU" dirty="0"/>
              <a:t>требований законодательства о </a:t>
            </a:r>
            <a:r>
              <a:rPr lang="ru-RU" dirty="0" smtClean="0"/>
              <a:t>закупках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7: Исполнение контрактов</a:t>
            </a:r>
            <a:endParaRPr lang="ru-RU" dirty="0"/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Показатель 8: Снятие  </a:t>
            </a:r>
            <a:r>
              <a:rPr lang="ru-RU" dirty="0"/>
              <a:t>административных барьеров и обеспечение доступности информации о системе </a:t>
            </a:r>
            <a:r>
              <a:rPr lang="ru-RU" dirty="0" smtClean="0"/>
              <a:t>закупок</a:t>
            </a:r>
          </a:p>
          <a:p>
            <a:pPr lvl="0"/>
            <a:r>
              <a:rPr lang="ru-RU" dirty="0" smtClean="0"/>
              <a:t>Показатель 9:</a:t>
            </a:r>
            <a:r>
              <a:rPr lang="ru-RU" dirty="0"/>
              <a:t>Оценка осуществления </a:t>
            </a:r>
            <a:r>
              <a:rPr lang="ru-RU" dirty="0" err="1"/>
              <a:t>импортозамещения</a:t>
            </a:r>
            <a:r>
              <a:rPr lang="ru-RU" dirty="0"/>
              <a:t> в региональных закупках</a:t>
            </a:r>
            <a:endParaRPr lang="ru-RU" dirty="0" smtClean="0"/>
          </a:p>
          <a:p>
            <a:pPr lvl="0">
              <a:buFont typeface="Arial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82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	 </a:t>
            </a:r>
            <a:r>
              <a:rPr lang="ru-RU" dirty="0"/>
              <a:t>Методика расчета </a:t>
            </a:r>
            <a:r>
              <a:rPr lang="ru-RU" dirty="0" smtClean="0"/>
              <a:t>Рейтинга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26304"/>
              </p:ext>
            </p:extLst>
          </p:nvPr>
        </p:nvGraphicFramePr>
        <p:xfrm>
          <a:off x="838200" y="3030310"/>
          <a:ext cx="10515600" cy="3457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9173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</a:rPr>
                        <a:t>Подгруппа</a:t>
                      </a:r>
                      <a:endParaRPr lang="ru-RU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</a:rPr>
                        <a:t>Рейтинг</a:t>
                      </a:r>
                      <a:endParaRPr lang="ru-RU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</a:rPr>
                        <a:t>Отклонение от лидера (%)</a:t>
                      </a:r>
                      <a:endParaRPr lang="ru-RU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5374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Высший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до 10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74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Высокий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от 11 до 30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74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Выше среднего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от 31 до 50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772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</a:rPr>
                        <a:t>Субъекты, имеющие отклонение по показателю от лидера более 50%, в итоговую оценку показателя не включаются</a:t>
                      </a:r>
                      <a:endParaRPr lang="ru-RU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38200" y="1690688"/>
            <a:ext cx="10515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None/>
            </a:pPr>
            <a:r>
              <a:rPr lang="ru-RU" sz="2400" dirty="0"/>
              <a:t>По каждому показателю Рейтинга определяются регионы–лидеры, имеющие лучшее (максимальное) значение показателя. Остальные регионы группируются на 3 подгруппы по степени отклонения от лучшего значения. </a:t>
            </a:r>
          </a:p>
        </p:txBody>
      </p:sp>
    </p:spTree>
    <p:extLst>
      <p:ext uri="{BB962C8B-B14F-4D97-AF65-F5344CB8AC3E}">
        <p14:creationId xmlns:p14="http://schemas.microsoft.com/office/powerpoint/2010/main" val="953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300" y="149225"/>
            <a:ext cx="10515600" cy="803275"/>
          </a:xfrm>
        </p:spPr>
        <p:txBody>
          <a:bodyPr>
            <a:noAutofit/>
          </a:bodyPr>
          <a:lstStyle/>
          <a:p>
            <a:pPr algn="ctr"/>
            <a:r>
              <a:rPr lang="ru-RU" sz="2800" kern="0" dirty="0">
                <a:effectLst>
                  <a:reflection blurRad="6350" endPos="0" dir="5400000" sy="-100000" algn="bl" rotWithShape="0"/>
                </a:effectLst>
                <a:cs typeface="Arial" panose="020B0604020202020204" pitchFamily="34" charset="0"/>
              </a:rPr>
              <a:t>Динамика Белгородской области в Рейтинге </a:t>
            </a:r>
            <a:r>
              <a:rPr lang="ru-RU" sz="2800" dirty="0">
                <a:cs typeface="Arial" panose="020B0604020202020204" pitchFamily="34" charset="0"/>
              </a:rPr>
              <a:t>эффективности и прозрачности закупочных систем регионов РФ за </a:t>
            </a:r>
            <a:r>
              <a:rPr lang="en-US" sz="2800" dirty="0">
                <a:cs typeface="Arial" panose="020B0604020202020204" pitchFamily="34" charset="0"/>
              </a:rPr>
              <a:t>2016 – </a:t>
            </a:r>
            <a:r>
              <a:rPr lang="ru-RU" sz="2800" dirty="0" smtClean="0">
                <a:cs typeface="Arial" panose="020B0604020202020204" pitchFamily="34" charset="0"/>
              </a:rPr>
              <a:t>20</a:t>
            </a:r>
            <a:r>
              <a:rPr lang="en-US" sz="2800" dirty="0" smtClean="0">
                <a:cs typeface="Arial" panose="020B0604020202020204" pitchFamily="34" charset="0"/>
              </a:rPr>
              <a:t>2</a:t>
            </a:r>
            <a:r>
              <a:rPr lang="ru-RU" sz="2800" dirty="0" smtClean="0">
                <a:cs typeface="Arial" panose="020B0604020202020204" pitchFamily="34" charset="0"/>
              </a:rPr>
              <a:t>2</a:t>
            </a:r>
            <a:r>
              <a:rPr lang="en-US" sz="2800" dirty="0" smtClean="0">
                <a:cs typeface="Arial" panose="020B0604020202020204" pitchFamily="34" charset="0"/>
              </a:rPr>
              <a:t> </a:t>
            </a:r>
            <a:r>
              <a:rPr lang="ru-RU" sz="2800" dirty="0">
                <a:cs typeface="Arial" panose="020B0604020202020204" pitchFamily="34" charset="0"/>
              </a:rPr>
              <a:t>годы</a:t>
            </a:r>
          </a:p>
        </p:txBody>
      </p:sp>
      <p:graphicFrame>
        <p:nvGraphicFramePr>
          <p:cNvPr id="5" name="Объект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9091739"/>
              </p:ext>
            </p:extLst>
          </p:nvPr>
        </p:nvGraphicFramePr>
        <p:xfrm>
          <a:off x="0" y="664234"/>
          <a:ext cx="12368463" cy="6512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18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800" y="136156"/>
            <a:ext cx="12192000" cy="803644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Отклонение значений Белгородской области от Лидера </a:t>
            </a:r>
            <a:r>
              <a:rPr lang="ru-RU" sz="2400" dirty="0" smtClean="0"/>
              <a:t>по </a:t>
            </a:r>
            <a:r>
              <a:rPr lang="ru-RU" sz="2400" dirty="0"/>
              <a:t>государственному уровню </a:t>
            </a:r>
            <a:r>
              <a:rPr lang="ru-RU" sz="2400" dirty="0" smtClean="0"/>
              <a:t>Рейтинга</a:t>
            </a:r>
            <a:endParaRPr lang="ru-RU" sz="2400" dirty="0"/>
          </a:p>
        </p:txBody>
      </p:sp>
      <p:graphicFrame>
        <p:nvGraphicFramePr>
          <p:cNvPr id="43" name="Объект 4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3384780"/>
              </p:ext>
            </p:extLst>
          </p:nvPr>
        </p:nvGraphicFramePr>
        <p:xfrm>
          <a:off x="0" y="576662"/>
          <a:ext cx="12192000" cy="6167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1"/>
          <p:cNvSpPr txBox="1"/>
          <p:nvPr/>
        </p:nvSpPr>
        <p:spPr>
          <a:xfrm>
            <a:off x="3790730" y="4406311"/>
            <a:ext cx="480848" cy="38625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4901615" y="4374781"/>
            <a:ext cx="425669" cy="44931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6106511" y="4376341"/>
            <a:ext cx="397806" cy="5596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2551259" y="3401410"/>
            <a:ext cx="450290" cy="31531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11079283" y="1888406"/>
            <a:ext cx="40923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9372601" y="3168869"/>
            <a:ext cx="835572" cy="46508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(Лидер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8615855" y="3697014"/>
            <a:ext cx="504497" cy="50449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10960373" y="3660473"/>
            <a:ext cx="504497" cy="50449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7388774" y="3282366"/>
            <a:ext cx="397806" cy="5596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(А)</a:t>
            </a:r>
          </a:p>
          <a:p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31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333" y="186267"/>
            <a:ext cx="9635068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852" y="0"/>
            <a:ext cx="1002829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58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03300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Отклонение значений Белгородской области </a:t>
            </a:r>
            <a:r>
              <a:rPr lang="ru-RU" sz="2400" dirty="0" smtClean="0"/>
              <a:t>от </a:t>
            </a:r>
            <a:r>
              <a:rPr lang="ru-RU" sz="2400" dirty="0"/>
              <a:t>Лидера </a:t>
            </a:r>
            <a:r>
              <a:rPr lang="ru-RU" sz="2400" dirty="0" smtClean="0"/>
              <a:t>по </a:t>
            </a:r>
            <a:r>
              <a:rPr lang="ru-RU" sz="2400" dirty="0"/>
              <a:t>муниципальному уровню </a:t>
            </a:r>
            <a:r>
              <a:rPr lang="ru-RU" sz="2400" dirty="0" smtClean="0"/>
              <a:t>Рейтинга</a:t>
            </a:r>
            <a:endParaRPr lang="ru-RU" sz="2400" dirty="0"/>
          </a:p>
        </p:txBody>
      </p:sp>
      <p:graphicFrame>
        <p:nvGraphicFramePr>
          <p:cNvPr id="4" name="Объект 4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0028671"/>
              </p:ext>
            </p:extLst>
          </p:nvPr>
        </p:nvGraphicFramePr>
        <p:xfrm>
          <a:off x="-1" y="882315"/>
          <a:ext cx="12015537" cy="6144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1252537" y="2287581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10908381" y="1428644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9520413" y="1469813"/>
            <a:ext cx="447675" cy="2571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8134349" y="1351797"/>
            <a:ext cx="445771" cy="29233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2665411" y="2120689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4023455" y="2405806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5381499" y="1936328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6800724" y="3211636"/>
            <a:ext cx="447675" cy="2667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</a:t>
            </a:r>
            <a:r>
              <a:rPr lang="en-US" sz="1200" b="1" dirty="0" smtClean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9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335</Words>
  <Application>Microsoft Office PowerPoint</Application>
  <PresentationFormat>Широкоэкранный</PresentationFormat>
  <Paragraphs>84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Информация об итогах участия Белгородской области в  Рейтинге эффективности и прозрачности закупочных систем регионов Российской Федерации  по итогам 2022 финансового года</vt:lpstr>
      <vt:lpstr>Презентация PowerPoint</vt:lpstr>
      <vt:lpstr>Показатели Рейтинга</vt:lpstr>
      <vt:lpstr>  Методика расчета Рейтинга</vt:lpstr>
      <vt:lpstr>Динамика Белгородской области в Рейтинге эффективности и прозрачности закупочных систем регионов РФ за 2016 – 2022 годы</vt:lpstr>
      <vt:lpstr>Отклонение значений Белгородской области от Лидера по государственному уровню Рейтинга</vt:lpstr>
      <vt:lpstr>Презентация PowerPoint</vt:lpstr>
      <vt:lpstr>Отклонение значений Белгородской области от Лидера по муниципальному уровню Рейтинга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Елена Зайцева</cp:lastModifiedBy>
  <cp:revision>80</cp:revision>
  <cp:lastPrinted>2022-04-29T13:45:42Z</cp:lastPrinted>
  <dcterms:created xsi:type="dcterms:W3CDTF">2020-01-15T14:00:58Z</dcterms:created>
  <dcterms:modified xsi:type="dcterms:W3CDTF">2023-06-19T14:12:51Z</dcterms:modified>
</cp:coreProperties>
</file>