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3" r:id="rId1"/>
  </p:sldMasterIdLst>
  <p:notesMasterIdLst>
    <p:notesMasterId r:id="rId63"/>
  </p:notesMasterIdLst>
  <p:handoutMasterIdLst>
    <p:handoutMasterId r:id="rId64"/>
  </p:handoutMasterIdLst>
  <p:sldIdLst>
    <p:sldId id="305" r:id="rId2"/>
    <p:sldId id="419" r:id="rId3"/>
    <p:sldId id="517" r:id="rId4"/>
    <p:sldId id="521" r:id="rId5"/>
    <p:sldId id="518" r:id="rId6"/>
    <p:sldId id="519" r:id="rId7"/>
    <p:sldId id="472" r:id="rId8"/>
    <p:sldId id="460" r:id="rId9"/>
    <p:sldId id="474" r:id="rId10"/>
    <p:sldId id="475" r:id="rId11"/>
    <p:sldId id="476" r:id="rId12"/>
    <p:sldId id="477" r:id="rId13"/>
    <p:sldId id="478" r:id="rId14"/>
    <p:sldId id="479" r:id="rId15"/>
    <p:sldId id="480" r:id="rId16"/>
    <p:sldId id="481" r:id="rId17"/>
    <p:sldId id="473" r:id="rId18"/>
    <p:sldId id="482" r:id="rId19"/>
    <p:sldId id="483" r:id="rId20"/>
    <p:sldId id="494" r:id="rId21"/>
    <p:sldId id="461" r:id="rId22"/>
    <p:sldId id="484" r:id="rId23"/>
    <p:sldId id="462" r:id="rId24"/>
    <p:sldId id="485" r:id="rId25"/>
    <p:sldId id="463" r:id="rId26"/>
    <p:sldId id="486" r:id="rId27"/>
    <p:sldId id="457" r:id="rId28"/>
    <p:sldId id="487" r:id="rId29"/>
    <p:sldId id="465" r:id="rId30"/>
    <p:sldId id="464" r:id="rId31"/>
    <p:sldId id="495" r:id="rId32"/>
    <p:sldId id="471" r:id="rId33"/>
    <p:sldId id="466" r:id="rId34"/>
    <p:sldId id="496" r:id="rId35"/>
    <p:sldId id="458" r:id="rId36"/>
    <p:sldId id="522" r:id="rId37"/>
    <p:sldId id="523" r:id="rId38"/>
    <p:sldId id="524" r:id="rId39"/>
    <p:sldId id="459" r:id="rId40"/>
    <p:sldId id="542" r:id="rId41"/>
    <p:sldId id="468" r:id="rId42"/>
    <p:sldId id="497" r:id="rId43"/>
    <p:sldId id="469" r:id="rId44"/>
    <p:sldId id="512" r:id="rId45"/>
    <p:sldId id="543" r:id="rId46"/>
    <p:sldId id="544" r:id="rId47"/>
    <p:sldId id="470" r:id="rId48"/>
    <p:sldId id="489" r:id="rId49"/>
    <p:sldId id="531" r:id="rId50"/>
    <p:sldId id="532" r:id="rId51"/>
    <p:sldId id="533" r:id="rId52"/>
    <p:sldId id="492" r:id="rId53"/>
    <p:sldId id="493" r:id="rId54"/>
    <p:sldId id="539" r:id="rId55"/>
    <p:sldId id="536" r:id="rId56"/>
    <p:sldId id="540" r:id="rId57"/>
    <p:sldId id="541" r:id="rId58"/>
    <p:sldId id="534" r:id="rId59"/>
    <p:sldId id="535" r:id="rId60"/>
    <p:sldId id="537" r:id="rId61"/>
    <p:sldId id="298" r:id="rId6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75" autoAdjust="0"/>
  </p:normalViewPr>
  <p:slideViewPr>
    <p:cSldViewPr>
      <p:cViewPr>
        <p:scale>
          <a:sx n="130" d="100"/>
          <a:sy n="130" d="100"/>
        </p:scale>
        <p:origin x="-107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ru-RU" smtClean="0"/>
              <a:t>Управление государственного заказа и лицензирования Белгородской области, 2018 г.</a:t>
            </a: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FDF08C-AD7F-4AE7-A8BA-4B74EE6B2AB1}" type="datetimeFigureOut">
              <a:rPr lang="ru-RU" smtClean="0"/>
              <a:t>18.08.2022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510B5-0A13-49C4-9AFB-26250E3C653F}" type="slidenum">
              <a:rPr lang="ru-RU" smtClean="0"/>
              <a:t>‹#›</a:t>
            </a:fld>
            <a:endParaRPr lang="ru-RU"/>
          </a:p>
        </p:txBody>
      </p:sp>
    </p:spTree>
    <p:extLst>
      <p:ext uri="{BB962C8B-B14F-4D97-AF65-F5344CB8AC3E}">
        <p14:creationId xmlns:p14="http://schemas.microsoft.com/office/powerpoint/2010/main" val="90626472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ru-RU" smtClean="0"/>
              <a:t>Управление государственного заказа и лицензирования Белгородской области, 2018 г.</a:t>
            </a: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9B006D0-5BA4-4DC7-A3B5-A01552EFA324}" type="datetimeFigureOut">
              <a:rPr lang="ru-RU"/>
              <a:pPr>
                <a:defRPr/>
              </a:pPr>
              <a:t>18.08.2022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0D54F76-2FC5-4CF4-A191-3D58A57CC208}" type="slidenum">
              <a:rPr lang="ru-RU"/>
              <a:pPr>
                <a:defRPr/>
              </a:pPr>
              <a:t>‹#›</a:t>
            </a:fld>
            <a:endParaRPr lang="ru-RU"/>
          </a:p>
        </p:txBody>
      </p:sp>
    </p:spTree>
    <p:extLst>
      <p:ext uri="{BB962C8B-B14F-4D97-AF65-F5344CB8AC3E}">
        <p14:creationId xmlns:p14="http://schemas.microsoft.com/office/powerpoint/2010/main" val="39736302"/>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BD9A0863-F166-45EE-889F-01152849CD0D}" type="slidenum">
              <a:rPr lang="ru-RU" smtClean="0"/>
              <a:pPr>
                <a:defRPr/>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A50D75A-6C9E-441B-9BED-237A99442C63}"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49863F5-6C81-48A7-B5C7-9EB2C19C9BA8}"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DD1E54E-A18A-45F9-B93F-A6DCC9EAA0C6}"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D275C3C-944D-475C-9AB0-1FD6524E236A}" type="slidenum">
              <a:rPr lang="ru-RU" smtClean="0"/>
              <a:pPr>
                <a:defRPr/>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FBD7B16-36CC-410B-A853-DAF270E4772D}"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79F29D84-33EF-4E03-A25E-0DCAFAC6BC5C}"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C9612EE1-10CF-4893-AFCB-8DB1CDD4224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745DEF6B-0E1E-4B94-A2FA-1C71CA59026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690A37FE-93D9-4E42-ACC3-D2FB61D3F476}" type="slidenum">
              <a:rPr lang="ru-RU" smtClean="0"/>
              <a:pPr>
                <a:defRPr/>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DFF334F-F6BB-43DA-9B2F-E9C7FD59BCF8}" type="slidenum">
              <a:rPr lang="ru-RU" smtClean="0"/>
              <a:pPr>
                <a:defRPr/>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defRPr/>
            </a:pPr>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7C73A34F-69CC-47BE-BDF0-A807656FE1B8}" type="slidenum">
              <a:rPr lang="ru-RU" smtClean="0"/>
              <a:pPr>
                <a:defRPr/>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estr.nostroy.ru/reest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opriz.ru/nreesters/elektronnyy-reest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ub.fsa.gov.ru/ra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brnadzor.gov.ru/gosudarstvennye-uslugi-i-funkczii/gosudarstvennye-uslugi/liczenzirovanie-obrazovatelnoj-deyatelnosti/svodnyj-reestr-liczenzij/"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oszdravnadzor.gov.ru/services/licens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arbitr.r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rbitr.r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old.bankrot.fedresurs.ru/?attempt=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grul.nalog.ru/index.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ssp.gov.ru/iss/I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ervice.nalog.ru/zd.do"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ervice.nalog.ru/disqualified.d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onsultant.ru/document/cons_doc_LAW_408096/f61ff313afecf81a91a43d729c2df55c1d6a1533/#dst262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zakupki.gov.r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consultantplus://offline/ref=F8A8537E1974B53CFBB9E8ECE1083E078B2911661FFE7B98EC80D35440E6BF789456B0441B1F6C58B985D83E0684618883E1157C176Cd7oFQ"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login.consultant.ru/link/?req=doc&amp;demo=2&amp;base=LAW&amp;n=388926&amp;dst=2217&amp;field=134&amp;date=21.02.2022"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ogin.consultant.ru/link/?req=doc&amp;demo=2&amp;base=LAW&amp;n=388926&amp;dst=1949&amp;field=134&amp;date=20.02.2022"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УПРАВЛЕНИЕ </a:t>
            </a:r>
            <a:r>
              <a:rPr lang="ru-RU" sz="2000" b="1" dirty="0"/>
              <a:t>ПО РЕГУЛИРОВАНИЮ </a:t>
            </a:r>
            <a:r>
              <a:rPr lang="ru-RU" sz="2000" b="1" dirty="0" smtClean="0"/>
              <a:t>                     КОНТРАКТНОЙ </a:t>
            </a:r>
            <a:r>
              <a:rPr lang="ru-RU" sz="2000" b="1" dirty="0"/>
              <a:t>СИСТЕМЫ В СФЕРЕ ЗАКУПОК БЕЛГОРОДСКОЙ ОБЛАСТИ</a:t>
            </a:r>
          </a:p>
        </p:txBody>
      </p:sp>
      <p:sp>
        <p:nvSpPr>
          <p:cNvPr id="3" name="Объект 2"/>
          <p:cNvSpPr>
            <a:spLocks noGrp="1"/>
          </p:cNvSpPr>
          <p:nvPr>
            <p:ph idx="1"/>
          </p:nvPr>
        </p:nvSpPr>
        <p:spPr/>
        <p:txBody>
          <a:bodyPr>
            <a:normAutofit fontScale="77500" lnSpcReduction="20000"/>
          </a:bodyPr>
          <a:lstStyle/>
          <a:p>
            <a:pPr marL="0" indent="0" algn="ctr">
              <a:lnSpc>
                <a:spcPct val="80000"/>
              </a:lnSpc>
              <a:buNone/>
              <a:defRPr/>
            </a:pPr>
            <a:endParaRPr lang="ru-RU" b="1" dirty="0"/>
          </a:p>
          <a:p>
            <a:pPr marL="0" indent="0" algn="ctr">
              <a:lnSpc>
                <a:spcPct val="120000"/>
              </a:lnSpc>
              <a:buNone/>
              <a:defRPr/>
            </a:pPr>
            <a:endParaRPr lang="ru-RU" sz="4600" b="1" dirty="0" smtClean="0"/>
          </a:p>
          <a:p>
            <a:pPr marL="0" indent="0" algn="ctr">
              <a:lnSpc>
                <a:spcPct val="120000"/>
              </a:lnSpc>
              <a:buNone/>
              <a:defRPr/>
            </a:pPr>
            <a:r>
              <a:rPr lang="ru-RU" sz="4600" b="1" dirty="0" smtClean="0"/>
              <a:t>Единые требования к </a:t>
            </a:r>
            <a:r>
              <a:rPr lang="ru-RU" sz="4600" b="1" dirty="0"/>
              <a:t>участникам </a:t>
            </a:r>
            <a:r>
              <a:rPr lang="ru-RU" sz="4600" b="1" dirty="0" smtClean="0"/>
              <a:t>закупок по 44-ФЗ. Универсальная предквалификация.</a:t>
            </a:r>
            <a:endParaRPr lang="ru-RU" sz="2800" b="1" dirty="0" smtClean="0"/>
          </a:p>
          <a:p>
            <a:pPr marL="0" indent="0" algn="ctr">
              <a:lnSpc>
                <a:spcPct val="80000"/>
              </a:lnSpc>
              <a:buNone/>
              <a:defRPr/>
            </a:pPr>
            <a:endParaRPr lang="ru-RU" b="1" dirty="0"/>
          </a:p>
          <a:p>
            <a:pPr marL="0" indent="0" algn="ctr">
              <a:lnSpc>
                <a:spcPct val="80000"/>
              </a:lnSpc>
              <a:buNone/>
              <a:defRPr/>
            </a:pPr>
            <a:endParaRPr lang="ru-RU" sz="2800" b="1" dirty="0" smtClean="0"/>
          </a:p>
          <a:p>
            <a:pPr marL="0" indent="0" algn="ctr">
              <a:lnSpc>
                <a:spcPct val="80000"/>
              </a:lnSpc>
              <a:buNone/>
              <a:defRPr/>
            </a:pPr>
            <a:endParaRPr lang="ru-RU" b="1" dirty="0"/>
          </a:p>
          <a:p>
            <a:pPr marL="0" indent="0" algn="ctr">
              <a:lnSpc>
                <a:spcPct val="80000"/>
              </a:lnSpc>
              <a:buNone/>
              <a:defRPr/>
            </a:pPr>
            <a:r>
              <a:rPr lang="ru-RU" sz="2800" b="1" dirty="0" smtClean="0"/>
              <a:t>18 </a:t>
            </a:r>
            <a:r>
              <a:rPr lang="ru-RU" sz="2800" b="1" dirty="0" smtClean="0"/>
              <a:t>августа 2022 г</a:t>
            </a:r>
            <a:r>
              <a:rPr lang="ru-RU" sz="2800" b="1" dirty="0"/>
              <a:t>. </a:t>
            </a:r>
          </a:p>
          <a:p>
            <a:endParaRPr lang="ru-RU" dirty="0"/>
          </a:p>
        </p:txBody>
      </p:sp>
      <p:pic>
        <p:nvPicPr>
          <p:cNvPr id="4" name="Рисунок 3" descr="C:\Users\User\Desktop\gerb_belgorodskoy_oblasti_gerbmast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020321" cy="1224136"/>
          </a:xfrm>
          <a:prstGeom prst="rect">
            <a:avLst/>
          </a:prstGeom>
          <a:noFill/>
          <a:ln>
            <a:noFill/>
          </a:ln>
        </p:spPr>
      </p:pic>
    </p:spTree>
    <p:extLst>
      <p:ext uri="{BB962C8B-B14F-4D97-AF65-F5344CB8AC3E}">
        <p14:creationId xmlns:p14="http://schemas.microsoft.com/office/powerpoint/2010/main" val="3338022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en-US" sz="1600" dirty="0" smtClean="0">
                <a:solidFill>
                  <a:schemeClr val="tx1"/>
                </a:solidFill>
                <a:hlinkClick r:id="rId2"/>
              </a:rPr>
              <a:t>https://reestr.nostroy.ru/reestr</a:t>
            </a:r>
            <a:endParaRPr lang="ru-RU" sz="1600" dirty="0" smtClean="0">
              <a:solidFill>
                <a:schemeClr val="tx1"/>
              </a:solidFill>
            </a:endParaRPr>
          </a:p>
          <a:p>
            <a:pPr marL="137160" indent="0">
              <a:buNone/>
            </a:pPr>
            <a:endParaRPr lang="ru-RU" sz="1600" dirty="0">
              <a:solidFill>
                <a:schemeClr val="tx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58" b="4521"/>
          <a:stretch/>
        </p:blipFill>
        <p:spPr bwMode="auto">
          <a:xfrm>
            <a:off x="467543" y="2132856"/>
            <a:ext cx="828389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05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en-US" sz="1600" dirty="0">
                <a:solidFill>
                  <a:schemeClr val="tx1"/>
                </a:solidFill>
                <a:hlinkClick r:id="rId2"/>
              </a:rPr>
              <a:t>https://</a:t>
            </a:r>
            <a:r>
              <a:rPr lang="en-US" sz="1600" dirty="0" smtClean="0">
                <a:solidFill>
                  <a:schemeClr val="tx1"/>
                </a:solidFill>
                <a:hlinkClick r:id="rId2"/>
              </a:rPr>
              <a:t>www.nopriz.ru/nreesters/elektronnyy-reestr/</a:t>
            </a:r>
            <a:endParaRPr lang="ru-RU" sz="1600" dirty="0" smtClean="0">
              <a:solidFill>
                <a:schemeClr val="tx1"/>
              </a:solidFill>
            </a:endParaRPr>
          </a:p>
          <a:p>
            <a:pPr marL="137160" indent="0">
              <a:buNone/>
            </a:pPr>
            <a:endParaRPr lang="ru-RU" sz="1600" dirty="0">
              <a:solidFill>
                <a:schemeClr val="tx1"/>
              </a:solidFill>
            </a:endParaRPr>
          </a:p>
        </p:txBody>
      </p:sp>
      <p:pic>
        <p:nvPicPr>
          <p:cNvPr id="5" name="Рисунок 4"/>
          <p:cNvPicPr/>
          <p:nvPr/>
        </p:nvPicPr>
        <p:blipFill rotWithShape="1">
          <a:blip r:embed="rId3"/>
          <a:srcRect t="2636" b="4570"/>
          <a:stretch/>
        </p:blipFill>
        <p:spPr bwMode="auto">
          <a:xfrm>
            <a:off x="539552" y="2060848"/>
            <a:ext cx="8136904" cy="4536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709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556792"/>
            <a:ext cx="8219256" cy="5112568"/>
          </a:xfrm>
        </p:spPr>
        <p:txBody>
          <a:bodyPr>
            <a:noAutofit/>
          </a:bodyPr>
          <a:lstStyle/>
          <a:p>
            <a:pPr marL="137160" indent="0">
              <a:buNone/>
            </a:pPr>
            <a:r>
              <a:rPr lang="ru-RU" sz="1200" b="1" dirty="0" smtClean="0">
                <a:solidFill>
                  <a:schemeClr val="tx1"/>
                </a:solidFill>
              </a:rPr>
              <a:t>Аккредитация </a:t>
            </a:r>
            <a:r>
              <a:rPr lang="ru-RU" sz="1200" b="1" dirty="0">
                <a:solidFill>
                  <a:schemeClr val="tx1"/>
                </a:solidFill>
              </a:rPr>
              <a:t>в национальной системе аккредитации </a:t>
            </a:r>
            <a:r>
              <a:rPr lang="ru-RU" sz="1200" dirty="0">
                <a:solidFill>
                  <a:schemeClr val="tx1"/>
                </a:solidFill>
              </a:rPr>
              <a:t>(далее также - аккредитация) - подтверждение национальным органом по аккредитации соответствия юридического лица или индивидуального предпринимателя критериям аккредитации, являющееся официальным свидетельством компетентности юридического лица или индивидуального предпринимателя осуществлять деятельность в определенной области аккредитации </a:t>
            </a:r>
            <a:r>
              <a:rPr lang="ru-RU" sz="1200" dirty="0" smtClean="0">
                <a:solidFill>
                  <a:schemeClr val="tx1"/>
                </a:solidFill>
              </a:rPr>
              <a:t>(ст. 4 Федерального закона </a:t>
            </a:r>
            <a:r>
              <a:rPr lang="ru-RU" sz="1200" dirty="0">
                <a:solidFill>
                  <a:schemeClr val="tx1"/>
                </a:solidFill>
              </a:rPr>
              <a:t>от 28.12.2013 </a:t>
            </a:r>
            <a:r>
              <a:rPr lang="ru-RU" sz="1200" dirty="0" smtClean="0">
                <a:solidFill>
                  <a:schemeClr val="tx1"/>
                </a:solidFill>
              </a:rPr>
              <a:t>№ 412-ФЗ)</a:t>
            </a:r>
            <a:endParaRPr lang="ru-RU" sz="1200" dirty="0">
              <a:solidFill>
                <a:schemeClr val="tx1"/>
              </a:solidFill>
            </a:endParaRPr>
          </a:p>
          <a:p>
            <a:pPr marL="137160" indent="0">
              <a:buNone/>
            </a:pPr>
            <a:r>
              <a:rPr lang="ru-RU" sz="1200" dirty="0" smtClean="0">
                <a:solidFill>
                  <a:schemeClr val="tx1"/>
                </a:solidFill>
              </a:rPr>
              <a:t>«Об </a:t>
            </a:r>
            <a:r>
              <a:rPr lang="ru-RU" sz="1200" dirty="0">
                <a:solidFill>
                  <a:schemeClr val="tx1"/>
                </a:solidFill>
              </a:rPr>
              <a:t>аккредитации в национальной системе </a:t>
            </a:r>
            <a:r>
              <a:rPr lang="ru-RU" sz="1200" dirty="0" smtClean="0">
                <a:solidFill>
                  <a:schemeClr val="tx1"/>
                </a:solidFill>
              </a:rPr>
              <a:t>аккредитации») </a:t>
            </a:r>
            <a:r>
              <a:rPr lang="ru-RU" sz="1200" i="1" dirty="0" smtClean="0">
                <a:solidFill>
                  <a:schemeClr val="tx1"/>
                </a:solidFill>
              </a:rPr>
              <a:t>(Например, аккредитованное юридическое лицо,  индивидуальный предприниматель, выполняющий работы и (или) оказывающий услуги в области обеспечения единства измерений (поверка средств измерений)).</a:t>
            </a:r>
          </a:p>
          <a:p>
            <a:pPr marL="137160" indent="0">
              <a:buNone/>
            </a:pPr>
            <a:endParaRPr lang="ru-RU" sz="1200" i="1" dirty="0">
              <a:solidFill>
                <a:schemeClr val="tx1"/>
              </a:solidFill>
            </a:endParaRPr>
          </a:p>
          <a:p>
            <a:pPr marL="137160" indent="0">
              <a:buNone/>
            </a:pPr>
            <a:r>
              <a:rPr lang="ru-RU" sz="1200" i="1" dirty="0" smtClean="0">
                <a:solidFill>
                  <a:schemeClr val="tx1"/>
                </a:solidFill>
              </a:rPr>
              <a:t>Аккредитованное </a:t>
            </a:r>
            <a:r>
              <a:rPr lang="ru-RU" sz="1200" i="1" dirty="0">
                <a:solidFill>
                  <a:schemeClr val="tx1"/>
                </a:solidFill>
              </a:rPr>
              <a:t>лицо - юридическое лицо независимо от организационно-правовой формы или индивидуальный предприниматель, получившие аккредитацию в порядке, установленном </a:t>
            </a:r>
            <a:r>
              <a:rPr lang="ru-RU" sz="1200" i="1" dirty="0" smtClean="0">
                <a:solidFill>
                  <a:schemeClr val="tx1"/>
                </a:solidFill>
              </a:rPr>
              <a:t>Федеральном законом №412-ФЗ</a:t>
            </a:r>
            <a:endParaRPr lang="ru-RU" sz="1200" i="1" dirty="0">
              <a:solidFill>
                <a:schemeClr val="tx1"/>
              </a:solidFill>
            </a:endParaRPr>
          </a:p>
          <a:p>
            <a:pPr marL="137160" indent="0">
              <a:buNone/>
            </a:pPr>
            <a:endParaRPr lang="ru-RU" sz="1200" i="1" dirty="0">
              <a:solidFill>
                <a:schemeClr val="tx1"/>
              </a:solidFill>
            </a:endParaRPr>
          </a:p>
          <a:p>
            <a:pPr marL="137160" indent="0">
              <a:buNone/>
            </a:pPr>
            <a:r>
              <a:rPr lang="ru-RU" sz="1200" dirty="0" smtClean="0">
                <a:solidFill>
                  <a:schemeClr val="tx1"/>
                </a:solidFill>
              </a:rPr>
              <a:t>Подтверждается </a:t>
            </a:r>
            <a:r>
              <a:rPr lang="ru-RU" sz="1200" b="1" dirty="0" smtClean="0">
                <a:solidFill>
                  <a:schemeClr val="tx1"/>
                </a:solidFill>
              </a:rPr>
              <a:t>выпиской из </a:t>
            </a:r>
            <a:r>
              <a:rPr lang="ru-RU" sz="1200" b="1" dirty="0">
                <a:solidFill>
                  <a:schemeClr val="tx1"/>
                </a:solidFill>
              </a:rPr>
              <a:t>реестра аккредитованных лиц (аттестат аккредитации) </a:t>
            </a:r>
            <a:r>
              <a:rPr lang="ru-RU" sz="1200" dirty="0">
                <a:solidFill>
                  <a:schemeClr val="tx1"/>
                </a:solidFill>
              </a:rPr>
              <a:t>- документ, формируемый в автоматическом режиме средствами федеральной государственной информационной системы в области аккредитации и удостоверяющий аккредитацию в определенной области аккредитации на момент его </a:t>
            </a:r>
            <a:r>
              <a:rPr lang="ru-RU" sz="1200" dirty="0" smtClean="0">
                <a:solidFill>
                  <a:schemeClr val="tx1"/>
                </a:solidFill>
              </a:rPr>
              <a:t>формирования.</a:t>
            </a:r>
            <a:endParaRPr lang="ru-RU" sz="1200" dirty="0">
              <a:solidFill>
                <a:schemeClr val="tx1"/>
              </a:solidFill>
            </a:endParaRPr>
          </a:p>
          <a:p>
            <a:pPr marL="137160" indent="0">
              <a:buNone/>
            </a:pPr>
            <a:r>
              <a:rPr lang="ru-RU" sz="1200" dirty="0">
                <a:solidFill>
                  <a:schemeClr val="tx1"/>
                </a:solidFill>
              </a:rPr>
              <a:t> </a:t>
            </a:r>
            <a:endParaRPr lang="ru-RU" sz="1200" dirty="0" smtClean="0">
              <a:solidFill>
                <a:schemeClr val="tx1"/>
              </a:solidFill>
            </a:endParaRPr>
          </a:p>
          <a:p>
            <a:pPr marL="137160" indent="0">
              <a:buNone/>
            </a:pPr>
            <a:r>
              <a:rPr lang="ru-RU" sz="1200" dirty="0" err="1" smtClean="0">
                <a:solidFill>
                  <a:schemeClr val="tx1"/>
                </a:solidFill>
              </a:rPr>
              <a:t>Росаккредитация</a:t>
            </a:r>
            <a:r>
              <a:rPr lang="ru-RU" sz="1200" dirty="0" smtClean="0">
                <a:solidFill>
                  <a:schemeClr val="tx1"/>
                </a:solidFill>
              </a:rPr>
              <a:t> осуществляет  формирование </a:t>
            </a:r>
            <a:r>
              <a:rPr lang="ru-RU" sz="1200" dirty="0">
                <a:solidFill>
                  <a:schemeClr val="tx1"/>
                </a:solidFill>
              </a:rPr>
              <a:t>и </a:t>
            </a:r>
            <a:r>
              <a:rPr lang="ru-RU" sz="1200" b="1" dirty="0">
                <a:solidFill>
                  <a:schemeClr val="tx1"/>
                </a:solidFill>
              </a:rPr>
              <a:t>ведение реестра аккредитованных лиц</a:t>
            </a:r>
            <a:r>
              <a:rPr lang="ru-RU" sz="1200" dirty="0">
                <a:solidFill>
                  <a:schemeClr val="tx1"/>
                </a:solidFill>
              </a:rPr>
              <a:t>, </a:t>
            </a:r>
            <a:r>
              <a:rPr lang="ru-RU" sz="1200" dirty="0" smtClean="0">
                <a:solidFill>
                  <a:schemeClr val="tx1"/>
                </a:solidFill>
              </a:rPr>
              <a:t>предоставление </a:t>
            </a:r>
            <a:r>
              <a:rPr lang="ru-RU" sz="1200" dirty="0">
                <a:solidFill>
                  <a:schemeClr val="tx1"/>
                </a:solidFill>
              </a:rPr>
              <a:t>сведений из реестра (Постановление Правительства РФ от 01.07.2014 №</a:t>
            </a:r>
            <a:r>
              <a:rPr lang="ru-RU" sz="1200" dirty="0" smtClean="0">
                <a:solidFill>
                  <a:schemeClr val="tx1"/>
                </a:solidFill>
              </a:rPr>
              <a:t> 604 «Об </a:t>
            </a:r>
            <a:r>
              <a:rPr lang="ru-RU" sz="1200" dirty="0">
                <a:solidFill>
                  <a:schemeClr val="tx1"/>
                </a:solidFill>
              </a:rPr>
              <a:t>утверждении Правил формирования и ведения реестра аккредитованных лиц, реестра экспертов по аккредитации, реестра технических экспертов, реестра экспертных организаций и предоставления сведений из указанных </a:t>
            </a:r>
            <a:r>
              <a:rPr lang="ru-RU" sz="1200" dirty="0" smtClean="0">
                <a:solidFill>
                  <a:schemeClr val="tx1"/>
                </a:solidFill>
              </a:rPr>
              <a:t>реестров»</a:t>
            </a:r>
            <a:endParaRPr lang="ru-RU" sz="1200" dirty="0">
              <a:solidFill>
                <a:schemeClr val="tx1"/>
              </a:solidFill>
            </a:endParaRPr>
          </a:p>
          <a:p>
            <a:pPr marL="137160" indent="0">
              <a:buNone/>
            </a:pPr>
            <a:endParaRPr lang="ru-RU" sz="1600" dirty="0">
              <a:solidFill>
                <a:schemeClr val="tx1"/>
              </a:solidFill>
            </a:endParaRPr>
          </a:p>
          <a:p>
            <a:pPr marL="137160" indent="0">
              <a:buNone/>
            </a:pPr>
            <a:endParaRPr lang="ru-RU" sz="1600" dirty="0">
              <a:solidFill>
                <a:schemeClr val="tx1"/>
              </a:solidFill>
            </a:endParaRPr>
          </a:p>
        </p:txBody>
      </p:sp>
    </p:spTree>
    <p:extLst>
      <p:ext uri="{BB962C8B-B14F-4D97-AF65-F5344CB8AC3E}">
        <p14:creationId xmlns:p14="http://schemas.microsoft.com/office/powerpoint/2010/main" val="1263832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600" dirty="0" smtClean="0">
                <a:solidFill>
                  <a:schemeClr val="tx1"/>
                </a:solidFill>
              </a:rPr>
              <a:t>Реестр аккредитованных лиц   </a:t>
            </a:r>
            <a:r>
              <a:rPr lang="en-US" sz="1600" dirty="0" smtClean="0">
                <a:solidFill>
                  <a:schemeClr val="tx1"/>
                </a:solidFill>
                <a:hlinkClick r:id="rId2"/>
              </a:rPr>
              <a:t>https</a:t>
            </a:r>
            <a:r>
              <a:rPr lang="en-US" sz="1600" dirty="0">
                <a:solidFill>
                  <a:schemeClr val="tx1"/>
                </a:solidFill>
                <a:hlinkClick r:id="rId2"/>
              </a:rPr>
              <a:t>://</a:t>
            </a:r>
            <a:r>
              <a:rPr lang="en-US" sz="1600" dirty="0" smtClean="0">
                <a:solidFill>
                  <a:schemeClr val="tx1"/>
                </a:solidFill>
                <a:hlinkClick r:id="rId2"/>
              </a:rPr>
              <a:t>pub.fsa.gov.ru/ral</a:t>
            </a:r>
            <a:endParaRPr lang="ru-RU" sz="1600" dirty="0" smtClean="0">
              <a:solidFill>
                <a:schemeClr val="tx1"/>
              </a:solidFill>
            </a:endParaRPr>
          </a:p>
          <a:p>
            <a:pPr marL="137160" indent="0">
              <a:buNone/>
            </a:pPr>
            <a:endParaRPr lang="ru-RU" sz="1600" dirty="0">
              <a:solidFill>
                <a:schemeClr val="tx1"/>
              </a:solidFill>
            </a:endParaRPr>
          </a:p>
        </p:txBody>
      </p:sp>
      <p:pic>
        <p:nvPicPr>
          <p:cNvPr id="6" name="Рисунок 5"/>
          <p:cNvPicPr/>
          <p:nvPr/>
        </p:nvPicPr>
        <p:blipFill rotWithShape="1">
          <a:blip r:embed="rId3"/>
          <a:srcRect t="2480" b="3581"/>
          <a:stretch/>
        </p:blipFill>
        <p:spPr bwMode="auto">
          <a:xfrm>
            <a:off x="683568" y="2204864"/>
            <a:ext cx="7776864"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080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100" b="1" dirty="0">
                <a:solidFill>
                  <a:schemeClr val="tx1"/>
                </a:solidFill>
              </a:rPr>
              <a:t>Федеральный закон от 04.05.2011 </a:t>
            </a:r>
            <a:r>
              <a:rPr lang="ru-RU" sz="1100" b="1" dirty="0" smtClean="0">
                <a:solidFill>
                  <a:schemeClr val="tx1"/>
                </a:solidFill>
              </a:rPr>
              <a:t>№ 99-ФЗ «О </a:t>
            </a:r>
            <a:r>
              <a:rPr lang="ru-RU" sz="1100" b="1" dirty="0">
                <a:solidFill>
                  <a:schemeClr val="tx1"/>
                </a:solidFill>
              </a:rPr>
              <a:t>лицензировании отдельных видов </a:t>
            </a:r>
            <a:r>
              <a:rPr lang="ru-RU" sz="1100" b="1" dirty="0" smtClean="0">
                <a:solidFill>
                  <a:schemeClr val="tx1"/>
                </a:solidFill>
              </a:rPr>
              <a:t>деятельности».</a:t>
            </a:r>
          </a:p>
          <a:p>
            <a:pPr marL="137160" indent="0">
              <a:buNone/>
            </a:pPr>
            <a:r>
              <a:rPr lang="ru-RU" sz="1100" dirty="0" smtClean="0">
                <a:solidFill>
                  <a:schemeClr val="tx1"/>
                </a:solidFill>
              </a:rPr>
              <a:t>Перечень </a:t>
            </a:r>
            <a:r>
              <a:rPr lang="ru-RU" sz="1100" dirty="0">
                <a:solidFill>
                  <a:schemeClr val="tx1"/>
                </a:solidFill>
              </a:rPr>
              <a:t>видов деятельности, на которые требуются </a:t>
            </a:r>
            <a:r>
              <a:rPr lang="ru-RU" sz="1100" dirty="0" smtClean="0">
                <a:solidFill>
                  <a:schemeClr val="tx1"/>
                </a:solidFill>
              </a:rPr>
              <a:t>лицензии, регламентирован  статьей 12 указанного Федерального закона.</a:t>
            </a:r>
          </a:p>
          <a:p>
            <a:pPr marL="137160" indent="0">
              <a:buNone/>
            </a:pPr>
            <a:endParaRPr lang="ru-RU" sz="1100" dirty="0">
              <a:solidFill>
                <a:schemeClr val="tx1"/>
              </a:solidFill>
            </a:endParaRPr>
          </a:p>
          <a:p>
            <a:pPr marL="137160" indent="0">
              <a:buNone/>
            </a:pPr>
            <a:r>
              <a:rPr lang="ru-RU" sz="1100" dirty="0">
                <a:solidFill>
                  <a:schemeClr val="tx1"/>
                </a:solidFill>
              </a:rPr>
              <a:t>В соответствии с Федеральным законом от 27 декабря 2019 года № 478-ФЗ «О внесении изменений в отдельные законодательные акты Российской Федерации в части внедрения реестровой модели предоставления государственных услуг по лицензированию отдельных видов деятельности» </a:t>
            </a:r>
            <a:r>
              <a:rPr lang="ru-RU" sz="1100" b="1" dirty="0">
                <a:solidFill>
                  <a:schemeClr val="tx1"/>
                </a:solidFill>
              </a:rPr>
              <a:t>с 2021 года в Российской Федерации введена реестровая модель лицензирования</a:t>
            </a:r>
            <a:r>
              <a:rPr lang="ru-RU" sz="1100" dirty="0">
                <a:solidFill>
                  <a:schemeClr val="tx1"/>
                </a:solidFill>
              </a:rPr>
              <a:t>, предусматривающая, что наличие лицензии на осуществление конкретного вида деятельности подтверждается не документом, а </a:t>
            </a:r>
            <a:r>
              <a:rPr lang="ru-RU" sz="1100" b="1" dirty="0">
                <a:solidFill>
                  <a:schemeClr val="tx1"/>
                </a:solidFill>
              </a:rPr>
              <a:t>соответствующей записью в реестре лицензий</a:t>
            </a:r>
            <a:r>
              <a:rPr lang="ru-RU" sz="1100" dirty="0">
                <a:solidFill>
                  <a:schemeClr val="tx1"/>
                </a:solidFill>
              </a:rPr>
              <a:t>. Выдача лицензий на бумажных носителях отменена</a:t>
            </a:r>
            <a:r>
              <a:rPr lang="ru-RU" sz="1100" dirty="0" smtClean="0">
                <a:solidFill>
                  <a:schemeClr val="tx1"/>
                </a:solidFill>
              </a:rPr>
              <a:t>.</a:t>
            </a:r>
          </a:p>
          <a:p>
            <a:pPr marL="137160" indent="0">
              <a:buNone/>
            </a:pPr>
            <a:endParaRPr lang="ru-RU" sz="1100" dirty="0" smtClean="0">
              <a:solidFill>
                <a:schemeClr val="tx1"/>
              </a:solidFill>
            </a:endParaRPr>
          </a:p>
          <a:p>
            <a:pPr marL="114300" indent="0">
              <a:buNone/>
            </a:pPr>
            <a:r>
              <a:rPr lang="ru-RU" sz="1100" dirty="0">
                <a:solidFill>
                  <a:schemeClr val="tx1"/>
                </a:solidFill>
              </a:rPr>
              <a:t>Согласно пункту 2 статьи 3 указанного Федерального закона </a:t>
            </a:r>
            <a:r>
              <a:rPr lang="ru-RU" sz="1100" b="1" dirty="0">
                <a:solidFill>
                  <a:schemeClr val="tx1"/>
                </a:solidFill>
              </a:rPr>
              <a:t>лицензия – специальное разрешение </a:t>
            </a:r>
            <a:r>
              <a:rPr lang="ru-RU" sz="1100" dirty="0">
                <a:solidFill>
                  <a:schemeClr val="tx1"/>
                </a:solidFill>
              </a:rPr>
              <a:t>на право осуществления юридическим лицом или индивидуальным предпринимателем конкретного вида деятельности (выполнения работ, оказания услуг, составляющих лицензируемый вид деятельности), </a:t>
            </a:r>
            <a:r>
              <a:rPr lang="ru-RU" sz="1100" b="1" dirty="0">
                <a:solidFill>
                  <a:schemeClr val="tx1"/>
                </a:solidFill>
              </a:rPr>
              <a:t>которое подтверждается записью в реестре лицензий</a:t>
            </a:r>
            <a:r>
              <a:rPr lang="ru-RU" sz="1100" dirty="0" smtClean="0">
                <a:solidFill>
                  <a:schemeClr val="tx1"/>
                </a:solidFill>
              </a:rPr>
              <a:t>.</a:t>
            </a:r>
          </a:p>
          <a:p>
            <a:pPr marL="114300" indent="0">
              <a:buNone/>
            </a:pPr>
            <a:endParaRPr lang="ru-RU" sz="1100" dirty="0">
              <a:solidFill>
                <a:schemeClr val="tx1"/>
              </a:solidFill>
            </a:endParaRPr>
          </a:p>
          <a:p>
            <a:pPr marL="114300" indent="0">
              <a:buNone/>
            </a:pPr>
            <a:r>
              <a:rPr lang="ru-RU" sz="1100" dirty="0">
                <a:solidFill>
                  <a:schemeClr val="tx1"/>
                </a:solidFill>
              </a:rPr>
              <a:t>Согласно части 8 статьи 21  99-ФЗ  </a:t>
            </a:r>
            <a:r>
              <a:rPr lang="ru-RU" sz="1100" b="1" dirty="0" smtClean="0">
                <a:solidFill>
                  <a:schemeClr val="tx1"/>
                </a:solidFill>
              </a:rPr>
              <a:t>сведения </a:t>
            </a:r>
            <a:r>
              <a:rPr lang="ru-RU" sz="1100" b="1" dirty="0">
                <a:solidFill>
                  <a:schemeClr val="tx1"/>
                </a:solidFill>
              </a:rPr>
              <a:t>о конкретной лицензии </a:t>
            </a:r>
            <a:r>
              <a:rPr lang="ru-RU" sz="1100" b="1" dirty="0" smtClean="0">
                <a:solidFill>
                  <a:schemeClr val="tx1"/>
                </a:solidFill>
              </a:rPr>
              <a:t>предоставляются в </a:t>
            </a:r>
            <a:r>
              <a:rPr lang="ru-RU" sz="1100" b="1" dirty="0">
                <a:solidFill>
                  <a:schemeClr val="tx1"/>
                </a:solidFill>
              </a:rPr>
              <a:t>виде выписки из реестра лицензий, либо копии акта лицензирующего органа о принятом </a:t>
            </a:r>
            <a:r>
              <a:rPr lang="ru-RU" sz="1100" b="1" dirty="0" smtClean="0">
                <a:solidFill>
                  <a:schemeClr val="tx1"/>
                </a:solidFill>
              </a:rPr>
              <a:t>решении</a:t>
            </a:r>
            <a:r>
              <a:rPr lang="ru-RU" sz="1100" dirty="0" smtClean="0">
                <a:solidFill>
                  <a:schemeClr val="tx1"/>
                </a:solidFill>
              </a:rPr>
              <a:t>. Форма выписки утверждена Постановлением </a:t>
            </a:r>
            <a:r>
              <a:rPr lang="ru-RU" sz="1100" dirty="0">
                <a:solidFill>
                  <a:schemeClr val="tx1"/>
                </a:solidFill>
              </a:rPr>
              <a:t>Правительства РФ от 29.12.2020 № </a:t>
            </a:r>
            <a:r>
              <a:rPr lang="ru-RU" sz="1100" dirty="0" smtClean="0">
                <a:solidFill>
                  <a:schemeClr val="tx1"/>
                </a:solidFill>
              </a:rPr>
              <a:t>2343  </a:t>
            </a:r>
            <a:r>
              <a:rPr lang="ru-RU" sz="1100" dirty="0">
                <a:solidFill>
                  <a:schemeClr val="tx1"/>
                </a:solidFill>
              </a:rPr>
              <a:t>«Об утверждении Правил формирования и ведения реестра лицензий и типовой формы выписки из реестра </a:t>
            </a:r>
            <a:r>
              <a:rPr lang="ru-RU" sz="1100" dirty="0" smtClean="0">
                <a:solidFill>
                  <a:schemeClr val="tx1"/>
                </a:solidFill>
              </a:rPr>
              <a:t>лицензий»</a:t>
            </a:r>
            <a:endParaRPr lang="ru-RU" sz="1100" dirty="0">
              <a:solidFill>
                <a:schemeClr val="tx1"/>
              </a:solidFill>
            </a:endParaRPr>
          </a:p>
          <a:p>
            <a:pPr marL="114300" indent="0">
              <a:buNone/>
            </a:pPr>
            <a:endParaRPr lang="ru-RU" sz="1100" dirty="0" smtClean="0">
              <a:solidFill>
                <a:schemeClr val="tx1"/>
              </a:solidFill>
            </a:endParaRPr>
          </a:p>
          <a:p>
            <a:pPr marL="114300" indent="0">
              <a:buNone/>
            </a:pPr>
            <a:r>
              <a:rPr lang="ru-RU" sz="1100" dirty="0" smtClean="0">
                <a:solidFill>
                  <a:schemeClr val="tx1"/>
                </a:solidFill>
              </a:rPr>
              <a:t>В </a:t>
            </a:r>
            <a:r>
              <a:rPr lang="ru-RU" sz="1100" dirty="0">
                <a:solidFill>
                  <a:schemeClr val="tx1"/>
                </a:solidFill>
              </a:rPr>
              <a:t>соответствии с частями 1, 2 статьи  21 Федерального закона № 99-ФЗ лицензирующие органы формируют </a:t>
            </a:r>
            <a:r>
              <a:rPr lang="ru-RU" sz="1100" b="1" dirty="0">
                <a:solidFill>
                  <a:schemeClr val="tx1"/>
                </a:solidFill>
              </a:rPr>
              <a:t>открытый и общедоступный государственный информационный ресурс, содержащий сведения из реестра лицензий</a:t>
            </a:r>
            <a:r>
              <a:rPr lang="ru-RU" sz="1100" dirty="0">
                <a:solidFill>
                  <a:schemeClr val="tx1"/>
                </a:solidFill>
              </a:rPr>
              <a:t> (за исключением случаев, если в интересах сохранения государственной или служебной тайны свободный доступ к таким сведениям в соответствии с законодательством Российской Федерации ограничен).</a:t>
            </a:r>
          </a:p>
          <a:p>
            <a:pPr marL="137160" indent="0">
              <a:buNone/>
            </a:pPr>
            <a:endParaRPr lang="ru-RU" sz="1600" dirty="0">
              <a:solidFill>
                <a:schemeClr val="tx1"/>
              </a:solidFill>
            </a:endParaRPr>
          </a:p>
        </p:txBody>
      </p:sp>
    </p:spTree>
    <p:extLst>
      <p:ext uri="{BB962C8B-B14F-4D97-AF65-F5344CB8AC3E}">
        <p14:creationId xmlns:p14="http://schemas.microsoft.com/office/powerpoint/2010/main" val="210936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600" dirty="0" smtClean="0">
                <a:solidFill>
                  <a:schemeClr val="tx1"/>
                </a:solidFill>
              </a:rPr>
              <a:t>Сводный реестр лицензий на образовательную деятельность:  </a:t>
            </a:r>
            <a:r>
              <a:rPr lang="en-US" sz="1600" dirty="0">
                <a:solidFill>
                  <a:schemeClr val="tx1"/>
                </a:solidFill>
                <a:hlinkClick r:id="rId2"/>
              </a:rPr>
              <a:t>https://obrnadzor.gov.ru/gosudarstvennye-uslugi-i-funkczii/gosudarstvennye-uslugi/liczenzirovanie-obrazovatelnoj-deyatelnosti/svodnyj-reestr-liczenzij</a:t>
            </a:r>
            <a:r>
              <a:rPr lang="en-US" sz="1600" dirty="0" smtClean="0">
                <a:solidFill>
                  <a:schemeClr val="tx1"/>
                </a:solidFill>
                <a:hlinkClick r:id="rId2"/>
              </a:rPr>
              <a:t>/</a:t>
            </a:r>
            <a:endParaRPr lang="ru-RU" sz="1600" dirty="0" smtClean="0">
              <a:solidFill>
                <a:schemeClr val="tx1"/>
              </a:solidFill>
            </a:endParaRPr>
          </a:p>
          <a:p>
            <a:pPr marL="137160" indent="0">
              <a:buNone/>
            </a:pPr>
            <a:endParaRPr lang="ru-RU" sz="1600" dirty="0">
              <a:solidFill>
                <a:schemeClr val="tx1"/>
              </a:solidFill>
            </a:endParaRPr>
          </a:p>
        </p:txBody>
      </p:sp>
      <p:pic>
        <p:nvPicPr>
          <p:cNvPr id="5" name="Рисунок 4"/>
          <p:cNvPicPr/>
          <p:nvPr/>
        </p:nvPicPr>
        <p:blipFill rotWithShape="1">
          <a:blip r:embed="rId3"/>
          <a:srcRect t="2480" b="3581"/>
          <a:stretch/>
        </p:blipFill>
        <p:spPr bwMode="auto">
          <a:xfrm>
            <a:off x="683568" y="2636912"/>
            <a:ext cx="7416824" cy="38884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5739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600" dirty="0" smtClean="0">
                <a:solidFill>
                  <a:schemeClr val="tx1"/>
                </a:solidFill>
              </a:rPr>
              <a:t>Сводный реестр лицензий на медицинскую деятельность:  </a:t>
            </a:r>
            <a:r>
              <a:rPr lang="en-US" sz="1600" dirty="0">
                <a:solidFill>
                  <a:schemeClr val="tx1"/>
                </a:solidFill>
                <a:hlinkClick r:id="rId2"/>
              </a:rPr>
              <a:t>https://</a:t>
            </a:r>
            <a:r>
              <a:rPr lang="en-US" sz="1600" dirty="0" smtClean="0">
                <a:solidFill>
                  <a:schemeClr val="tx1"/>
                </a:solidFill>
                <a:hlinkClick r:id="rId2"/>
              </a:rPr>
              <a:t>roszdravnadzor.gov.ru/services/licenses</a:t>
            </a:r>
            <a:endParaRPr lang="ru-RU" sz="1600" dirty="0" smtClean="0">
              <a:solidFill>
                <a:schemeClr val="tx1"/>
              </a:solidFill>
            </a:endParaRPr>
          </a:p>
          <a:p>
            <a:pPr marL="137160" indent="0">
              <a:buNone/>
            </a:pPr>
            <a:endParaRPr lang="ru-RU" sz="1600" dirty="0">
              <a:solidFill>
                <a:schemeClr val="tx1"/>
              </a:solidFill>
            </a:endParaRPr>
          </a:p>
        </p:txBody>
      </p:sp>
      <p:pic>
        <p:nvPicPr>
          <p:cNvPr id="6" name="Рисунок 5"/>
          <p:cNvPicPr/>
          <p:nvPr/>
        </p:nvPicPr>
        <p:blipFill rotWithShape="1">
          <a:blip r:embed="rId3"/>
          <a:srcRect t="2849" b="3418"/>
          <a:stretch/>
        </p:blipFill>
        <p:spPr bwMode="auto">
          <a:xfrm>
            <a:off x="683568" y="2411354"/>
            <a:ext cx="7632848"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015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 </a:t>
            </a:r>
            <a:r>
              <a:rPr lang="ru-RU" sz="2000" b="1" dirty="0" err="1" smtClean="0"/>
              <a:t>Непроведение</a:t>
            </a:r>
            <a:r>
              <a:rPr lang="ru-RU" sz="2000" b="1" dirty="0" smtClean="0"/>
              <a:t> </a:t>
            </a:r>
            <a:r>
              <a:rPr lang="ru-RU" sz="2000" b="1" dirty="0"/>
              <a:t>ликвидации участника </a:t>
            </a:r>
            <a:r>
              <a:rPr lang="ru-RU" sz="2000" b="1" dirty="0" smtClean="0"/>
              <a:t>закупки, отсутствие решения о </a:t>
            </a:r>
            <a:r>
              <a:rPr lang="ru-RU" sz="2000" b="1" dirty="0"/>
              <a:t>признании банкротом (п.3 ч.1 ст. 31 44-ФЗ</a:t>
            </a:r>
            <a:r>
              <a:rPr lang="ru-RU" sz="2000" b="1" dirty="0" smtClean="0"/>
              <a:t>)</a:t>
            </a: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400" dirty="0" smtClean="0">
                <a:solidFill>
                  <a:schemeClr val="tx1"/>
                </a:solidFill>
              </a:rPr>
              <a:t>2) </a:t>
            </a:r>
            <a:r>
              <a:rPr lang="ru-RU" sz="1400" b="1" dirty="0" err="1">
                <a:solidFill>
                  <a:schemeClr val="bg2">
                    <a:lumMod val="50000"/>
                  </a:schemeClr>
                </a:solidFill>
              </a:rPr>
              <a:t>Н</a:t>
            </a:r>
            <a:r>
              <a:rPr lang="ru-RU" sz="1400" b="1" dirty="0" err="1" smtClean="0">
                <a:solidFill>
                  <a:schemeClr val="bg2">
                    <a:lumMod val="50000"/>
                  </a:schemeClr>
                </a:solidFill>
              </a:rPr>
              <a:t>епроведение</a:t>
            </a:r>
            <a:r>
              <a:rPr lang="ru-RU" sz="1400" b="1" dirty="0" smtClean="0">
                <a:solidFill>
                  <a:schemeClr val="bg2">
                    <a:lumMod val="50000"/>
                  </a:schemeClr>
                </a:solidFill>
              </a:rPr>
              <a:t> </a:t>
            </a:r>
            <a:r>
              <a:rPr lang="ru-RU" sz="1400" b="1" dirty="0">
                <a:solidFill>
                  <a:schemeClr val="bg2">
                    <a:lumMod val="50000"/>
                  </a:schemeClr>
                </a:solidFill>
              </a:rPr>
              <a:t>ликвидации участника закупки </a:t>
            </a:r>
            <a:r>
              <a:rPr lang="ru-RU" sz="1400" dirty="0">
                <a:solidFill>
                  <a:schemeClr val="tx1"/>
                </a:solidFill>
              </a:rPr>
              <a:t>- юридического лица и </a:t>
            </a:r>
            <a:r>
              <a:rPr lang="ru-RU" sz="1400" b="1" dirty="0">
                <a:solidFill>
                  <a:schemeClr val="bg2">
                    <a:lumMod val="50000"/>
                  </a:schemeClr>
                </a:solidFill>
              </a:rPr>
              <a:t>отсутствие решения арбитражного суда о признании </a:t>
            </a:r>
            <a:r>
              <a:rPr lang="ru-RU" sz="1400" dirty="0">
                <a:solidFill>
                  <a:schemeClr val="tx1"/>
                </a:solidFill>
              </a:rPr>
              <a:t>участника закупки - юридического лица или индивидуального предпринимателя </a:t>
            </a:r>
            <a:r>
              <a:rPr lang="ru-RU" sz="1400" b="1" dirty="0">
                <a:solidFill>
                  <a:schemeClr val="bg2">
                    <a:lumMod val="50000"/>
                  </a:schemeClr>
                </a:solidFill>
              </a:rPr>
              <a:t>несостоятельным (банкротом) и об открытии конкурсного </a:t>
            </a:r>
            <a:r>
              <a:rPr lang="ru-RU" sz="1400" b="1" dirty="0" smtClean="0">
                <a:solidFill>
                  <a:schemeClr val="bg2">
                    <a:lumMod val="50000"/>
                  </a:schemeClr>
                </a:solidFill>
              </a:rPr>
              <a:t>производства</a:t>
            </a:r>
            <a:r>
              <a:rPr lang="ru-RU" sz="1400" dirty="0">
                <a:solidFill>
                  <a:schemeClr val="tx1"/>
                </a:solidFill>
              </a:rPr>
              <a:t> </a:t>
            </a:r>
            <a:r>
              <a:rPr lang="ru-RU" sz="1400" dirty="0" smtClean="0">
                <a:solidFill>
                  <a:schemeClr val="tx1"/>
                </a:solidFill>
              </a:rPr>
              <a:t>(п.3 ч.1 ст. 31 44-ФЗ)</a:t>
            </a:r>
          </a:p>
          <a:p>
            <a:pPr marL="137160" indent="0">
              <a:buNone/>
            </a:pPr>
            <a:endParaRPr lang="ru-RU" sz="1400" dirty="0">
              <a:solidFill>
                <a:schemeClr val="tx1"/>
              </a:solidFill>
            </a:endParaRPr>
          </a:p>
          <a:p>
            <a:pPr marL="137160" indent="0">
              <a:buNone/>
            </a:pPr>
            <a:r>
              <a:rPr lang="ru-RU" sz="1400" dirty="0" smtClean="0">
                <a:solidFill>
                  <a:schemeClr val="tx1"/>
                </a:solidFill>
              </a:rPr>
              <a:t>Подпунктом  «о» </a:t>
            </a:r>
            <a:r>
              <a:rPr lang="ru-RU" sz="1400" dirty="0">
                <a:solidFill>
                  <a:schemeClr val="tx1"/>
                </a:solidFill>
              </a:rPr>
              <a:t>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endParaRPr lang="ru-RU" sz="1400" dirty="0" smtClean="0">
              <a:solidFill>
                <a:schemeClr val="tx1"/>
              </a:solidFill>
            </a:endParaRPr>
          </a:p>
          <a:p>
            <a:pPr marL="137160" indent="0">
              <a:buNone/>
            </a:pPr>
            <a:r>
              <a:rPr lang="ru-RU" sz="1400" b="1" dirty="0" smtClean="0">
                <a:solidFill>
                  <a:schemeClr val="tx1"/>
                </a:solidFill>
              </a:rPr>
              <a:t>декларацию </a:t>
            </a:r>
            <a:r>
              <a:rPr lang="ru-RU" sz="1400" b="1" dirty="0">
                <a:solidFill>
                  <a:schemeClr val="tx1"/>
                </a:solidFill>
              </a:rPr>
              <a:t>о соответствии участника закупки требованиям</a:t>
            </a:r>
            <a:r>
              <a:rPr lang="ru-RU" sz="1400" dirty="0">
                <a:solidFill>
                  <a:schemeClr val="tx1"/>
                </a:solidFill>
              </a:rPr>
              <a:t>, установленным пунктами 3 - 5, 7 - 11 части 1 статьи 31 </a:t>
            </a:r>
            <a:r>
              <a:rPr lang="ru-RU" sz="1400" dirty="0" smtClean="0">
                <a:solidFill>
                  <a:schemeClr val="tx1"/>
                </a:solidFill>
              </a:rPr>
              <a:t>указанного </a:t>
            </a:r>
            <a:r>
              <a:rPr lang="ru-RU" sz="1400" dirty="0">
                <a:solidFill>
                  <a:schemeClr val="tx1"/>
                </a:solidFill>
              </a:rPr>
              <a:t>Федерального </a:t>
            </a:r>
            <a:r>
              <a:rPr lang="ru-RU" sz="1400" dirty="0" smtClean="0">
                <a:solidFill>
                  <a:schemeClr val="tx1"/>
                </a:solidFill>
              </a:rPr>
              <a:t>закона.</a:t>
            </a:r>
            <a:endParaRPr lang="ru-RU" sz="1400" dirty="0">
              <a:solidFill>
                <a:schemeClr val="tx1"/>
              </a:solidFill>
            </a:endParaRPr>
          </a:p>
          <a:p>
            <a:pPr marL="137160" indent="0">
              <a:buNone/>
            </a:pPr>
            <a:endParaRPr lang="ru-RU" sz="1400" dirty="0" smtClean="0">
              <a:solidFill>
                <a:schemeClr val="tx1"/>
              </a:solidFill>
            </a:endParaRPr>
          </a:p>
          <a:p>
            <a:pPr marL="137160" indent="0">
              <a:buNone/>
            </a:pPr>
            <a:r>
              <a:rPr lang="ru-RU" sz="1400" dirty="0">
                <a:solidFill>
                  <a:schemeClr val="tx1"/>
                </a:solidFill>
              </a:rPr>
              <a:t>Комиссия по осуществлению закупок </a:t>
            </a:r>
            <a:r>
              <a:rPr lang="ru-RU" sz="1400" b="1" dirty="0">
                <a:solidFill>
                  <a:schemeClr val="tx1"/>
                </a:solidFill>
              </a:rPr>
              <a:t>вправе </a:t>
            </a:r>
            <a:r>
              <a:rPr lang="ru-RU" sz="1400" dirty="0">
                <a:solidFill>
                  <a:schemeClr val="tx1"/>
                </a:solidFill>
              </a:rPr>
              <a:t>проверять соответствие </a:t>
            </a:r>
            <a:r>
              <a:rPr lang="ru-RU" sz="1400" dirty="0" smtClean="0">
                <a:solidFill>
                  <a:schemeClr val="tx1"/>
                </a:solidFill>
              </a:rPr>
              <a:t>участника закупки указанному требованию.</a:t>
            </a:r>
          </a:p>
          <a:p>
            <a:pPr marL="137160" indent="0">
              <a:buNone/>
            </a:pPr>
            <a:endParaRPr lang="ru-RU" sz="1400" dirty="0">
              <a:solidFill>
                <a:schemeClr val="tx1"/>
              </a:solidFill>
            </a:endParaRPr>
          </a:p>
          <a:p>
            <a:pPr marL="137160" indent="0">
              <a:buNone/>
            </a:pPr>
            <a:r>
              <a:rPr lang="ru-RU" sz="1400" dirty="0" smtClean="0">
                <a:solidFill>
                  <a:schemeClr val="tx1"/>
                </a:solidFill>
              </a:rPr>
              <a:t>Можно проверить на сайте </a:t>
            </a:r>
            <a:r>
              <a:rPr lang="en-US" sz="1400" b="1" dirty="0" smtClean="0">
                <a:solidFill>
                  <a:schemeClr val="tx1"/>
                </a:solidFill>
                <a:hlinkClick r:id="rId2"/>
              </a:rPr>
              <a:t>http://www.arbitr.ru/</a:t>
            </a:r>
            <a:r>
              <a:rPr lang="ru-RU" sz="1400" b="1" dirty="0" smtClean="0">
                <a:solidFill>
                  <a:schemeClr val="tx1"/>
                </a:solidFill>
              </a:rPr>
              <a:t> «Банк решений арбитражных судов, выбрать вид спора «Банкротство», «Споры о несостоятельности (банкротстве)»</a:t>
            </a:r>
          </a:p>
          <a:p>
            <a:pPr marL="137160" indent="0">
              <a:buNone/>
            </a:pPr>
            <a:endParaRPr lang="ru-RU" sz="1400" dirty="0" smtClean="0">
              <a:solidFill>
                <a:schemeClr val="tx1"/>
              </a:solidFill>
            </a:endParaRPr>
          </a:p>
          <a:p>
            <a:pPr marL="137160" indent="0">
              <a:buNone/>
            </a:pPr>
            <a:endParaRPr lang="ru-RU" sz="1400" dirty="0">
              <a:solidFill>
                <a:schemeClr val="tx1"/>
              </a:solidFill>
            </a:endParaRPr>
          </a:p>
          <a:p>
            <a:pPr marL="137160" indent="0">
              <a:buNone/>
            </a:pPr>
            <a:endParaRPr lang="ru-RU" sz="1400" dirty="0" smtClean="0">
              <a:solidFill>
                <a:schemeClr val="tx1"/>
              </a:solidFill>
            </a:endParaRPr>
          </a:p>
        </p:txBody>
      </p:sp>
    </p:spTree>
    <p:extLst>
      <p:ext uri="{BB962C8B-B14F-4D97-AF65-F5344CB8AC3E}">
        <p14:creationId xmlns:p14="http://schemas.microsoft.com/office/powerpoint/2010/main" val="2291772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ЕДИНЫЕ ТРЕБОВАНИЯ. </a:t>
            </a:r>
            <a:r>
              <a:rPr lang="ru-RU" sz="2000" b="1" dirty="0" err="1"/>
              <a:t>Непроведение</a:t>
            </a:r>
            <a:r>
              <a:rPr lang="ru-RU" sz="2000" b="1" dirty="0"/>
              <a:t> ликвидации участника закупки, отсутствие решения о признании банкротом (п.3 ч.1 ст. 31 44-ФЗ)</a:t>
            </a:r>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en-US" sz="1400" b="1" dirty="0" smtClean="0">
                <a:solidFill>
                  <a:schemeClr val="tx1"/>
                </a:solidFill>
                <a:hlinkClick r:id="rId2"/>
              </a:rPr>
              <a:t>http</a:t>
            </a:r>
            <a:r>
              <a:rPr lang="en-US" sz="1400" b="1" dirty="0">
                <a:solidFill>
                  <a:schemeClr val="tx1"/>
                </a:solidFill>
                <a:hlinkClick r:id="rId2"/>
              </a:rPr>
              <a:t>://www.arbitr.ru</a:t>
            </a:r>
            <a:r>
              <a:rPr lang="en-US" sz="1400" b="1" dirty="0" smtClean="0">
                <a:solidFill>
                  <a:schemeClr val="tx1"/>
                </a:solidFill>
                <a:hlinkClick r:id="rId2"/>
              </a:rPr>
              <a:t>/</a:t>
            </a:r>
            <a:r>
              <a:rPr lang="ru-RU" sz="1400" b="1" dirty="0" smtClean="0">
                <a:solidFill>
                  <a:schemeClr val="tx1"/>
                </a:solidFill>
              </a:rPr>
              <a:t> </a:t>
            </a:r>
            <a:endParaRPr lang="ru-RU" sz="1400" dirty="0" smtClean="0">
              <a:solidFill>
                <a:schemeClr val="tx1"/>
              </a:solidFill>
            </a:endParaRPr>
          </a:p>
          <a:p>
            <a:pPr marL="137160" indent="0">
              <a:buNone/>
            </a:pPr>
            <a:endParaRPr lang="ru-RU" sz="1400" dirty="0">
              <a:solidFill>
                <a:schemeClr val="tx1"/>
              </a:solidFill>
            </a:endParaRPr>
          </a:p>
          <a:p>
            <a:pPr marL="137160" indent="0">
              <a:buNone/>
            </a:pPr>
            <a:endParaRPr lang="ru-RU" sz="1400" dirty="0" smtClean="0">
              <a:solidFill>
                <a:schemeClr val="tx1"/>
              </a:solidFill>
            </a:endParaRPr>
          </a:p>
        </p:txBody>
      </p:sp>
      <p:pic>
        <p:nvPicPr>
          <p:cNvPr id="4" name="Рисунок 3"/>
          <p:cNvPicPr/>
          <p:nvPr/>
        </p:nvPicPr>
        <p:blipFill rotWithShape="1">
          <a:blip r:embed="rId3"/>
          <a:srcRect t="2754" r="7442" b="7942"/>
          <a:stretch/>
        </p:blipFill>
        <p:spPr bwMode="auto">
          <a:xfrm>
            <a:off x="611560" y="2060848"/>
            <a:ext cx="7704856" cy="44927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1762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ЕДИНЫЕ ТРЕБОВАНИЯ. </a:t>
            </a:r>
            <a:r>
              <a:rPr lang="ru-RU" sz="2000" b="1" dirty="0" err="1"/>
              <a:t>Непроведение</a:t>
            </a:r>
            <a:r>
              <a:rPr lang="ru-RU" sz="2000" b="1" dirty="0"/>
              <a:t> ликвидации участника закупки, отсутствие решения о признании банкротом (п.3 ч.1 ст. 31 44-ФЗ)</a:t>
            </a:r>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400" dirty="0" smtClean="0">
                <a:solidFill>
                  <a:schemeClr val="tx1"/>
                </a:solidFill>
              </a:rPr>
              <a:t>Единый Федеральный реестр сведений о банкротстве: </a:t>
            </a:r>
            <a:r>
              <a:rPr lang="en-US" sz="1400" b="1" dirty="0">
                <a:solidFill>
                  <a:schemeClr val="tx1"/>
                </a:solidFill>
                <a:hlinkClick r:id="rId2"/>
              </a:rPr>
              <a:t>https://old.bankrot.fedresurs.ru/?</a:t>
            </a:r>
            <a:r>
              <a:rPr lang="en-US" sz="1400" b="1" dirty="0" smtClean="0">
                <a:solidFill>
                  <a:schemeClr val="tx1"/>
                </a:solidFill>
                <a:hlinkClick r:id="rId2"/>
              </a:rPr>
              <a:t>attempt=2</a:t>
            </a:r>
            <a:endParaRPr lang="ru-RU" sz="1400" b="1" dirty="0" smtClean="0">
              <a:solidFill>
                <a:schemeClr val="tx1"/>
              </a:solidFill>
            </a:endParaRPr>
          </a:p>
          <a:p>
            <a:pPr marL="137160" indent="0">
              <a:buNone/>
            </a:pPr>
            <a:endParaRPr lang="ru-RU" sz="1400" dirty="0">
              <a:solidFill>
                <a:schemeClr val="tx1"/>
              </a:solidFill>
            </a:endParaRPr>
          </a:p>
          <a:p>
            <a:pPr marL="137160" indent="0">
              <a:buNone/>
            </a:pPr>
            <a:endParaRPr lang="ru-RU" sz="1400" dirty="0" smtClean="0">
              <a:solidFill>
                <a:schemeClr val="tx1"/>
              </a:solidFill>
            </a:endParaRPr>
          </a:p>
        </p:txBody>
      </p:sp>
      <p:pic>
        <p:nvPicPr>
          <p:cNvPr id="5" name="Рисунок 4"/>
          <p:cNvPicPr/>
          <p:nvPr/>
        </p:nvPicPr>
        <p:blipFill rotWithShape="1">
          <a:blip r:embed="rId3"/>
          <a:srcRect t="2754" b="14833"/>
          <a:stretch/>
        </p:blipFill>
        <p:spPr bwMode="auto">
          <a:xfrm>
            <a:off x="683568" y="2348880"/>
            <a:ext cx="7992888"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227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Участник закупки</a:t>
            </a:r>
            <a:r>
              <a:rPr lang="ru-RU" sz="2800" b="1" dirty="0"/>
              <a:t> </a:t>
            </a:r>
            <a:r>
              <a:rPr lang="ru-RU" sz="2800" b="1" dirty="0" smtClean="0"/>
              <a:t>в соответствии с законом № 44-ФЗ</a:t>
            </a:r>
            <a:endParaRPr lang="ru-RU" sz="2800" b="1" dirty="0"/>
          </a:p>
        </p:txBody>
      </p:sp>
      <p:sp>
        <p:nvSpPr>
          <p:cNvPr id="3" name="Объект 2"/>
          <p:cNvSpPr>
            <a:spLocks noGrp="1"/>
          </p:cNvSpPr>
          <p:nvPr>
            <p:ph idx="1"/>
          </p:nvPr>
        </p:nvSpPr>
        <p:spPr>
          <a:xfrm>
            <a:off x="457200" y="1700808"/>
            <a:ext cx="8219256" cy="4896544"/>
          </a:xfrm>
        </p:spPr>
        <p:txBody>
          <a:bodyPr>
            <a:noAutofit/>
          </a:bodyPr>
          <a:lstStyle/>
          <a:p>
            <a:pPr marL="137160" indent="0">
              <a:buNone/>
            </a:pPr>
            <a:r>
              <a:rPr lang="ru-RU" sz="1200" b="1" dirty="0" smtClean="0">
                <a:solidFill>
                  <a:schemeClr val="tx1"/>
                </a:solidFill>
              </a:rPr>
              <a:t>Участник </a:t>
            </a:r>
            <a:r>
              <a:rPr lang="ru-RU" sz="1200" b="1" dirty="0">
                <a:solidFill>
                  <a:schemeClr val="tx1"/>
                </a:solidFill>
              </a:rPr>
              <a:t>закупки </a:t>
            </a:r>
            <a:r>
              <a:rPr lang="ru-RU" sz="1200" dirty="0">
                <a:solidFill>
                  <a:schemeClr val="tx1"/>
                </a:solidFill>
              </a:rPr>
              <a:t>- любое юридическое лицо независимо от его организационно-правовой формы, формы собственности, места нахождения и места происхождения капитала, </a:t>
            </a:r>
            <a:r>
              <a:rPr lang="ru-RU" sz="1200" b="1" dirty="0">
                <a:solidFill>
                  <a:schemeClr val="tx1"/>
                </a:solidFill>
              </a:rPr>
              <a:t>за исключением юридического лица, местом регистрации которого является государство или территория, включенные в утверждаемый в соответствии с подпунктом 1 пункта 3 статьи 284 </a:t>
            </a:r>
            <a:r>
              <a:rPr lang="ru-RU" sz="1200" b="1" dirty="0" smtClean="0">
                <a:solidFill>
                  <a:schemeClr val="tx1"/>
                </a:solidFill>
              </a:rPr>
              <a:t>НК РФ перечень </a:t>
            </a:r>
            <a:r>
              <a:rPr lang="ru-RU" sz="1200" b="1" dirty="0">
                <a:solidFill>
                  <a:schemeClr val="tx1"/>
                </a:solidFill>
              </a:rPr>
              <a:t>государств 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a:t>
            </a:r>
            <a:r>
              <a:rPr lang="ru-RU" sz="1200" dirty="0">
                <a:solidFill>
                  <a:schemeClr val="tx1"/>
                </a:solidFill>
              </a:rPr>
              <a:t> в отношении юридических лиц (далее - офшорная компания), или любое физическое лицо, в том числе зарегистрированное в качестве индивидуального </a:t>
            </a:r>
            <a:r>
              <a:rPr lang="ru-RU" sz="1200" dirty="0" smtClean="0">
                <a:solidFill>
                  <a:schemeClr val="tx1"/>
                </a:solidFill>
              </a:rPr>
              <a:t>предпринимателя.</a:t>
            </a:r>
            <a:endParaRPr lang="ru-RU" sz="1200" dirty="0">
              <a:solidFill>
                <a:schemeClr val="tx1"/>
              </a:solidFill>
            </a:endParaRPr>
          </a:p>
          <a:p>
            <a:pPr marL="137160" indent="0">
              <a:buNone/>
            </a:pPr>
            <a:endParaRPr lang="ru-RU" sz="1200" dirty="0" smtClean="0">
              <a:solidFill>
                <a:schemeClr val="tx1"/>
              </a:solidFill>
            </a:endParaRPr>
          </a:p>
          <a:p>
            <a:pPr marL="137160" indent="0">
              <a:buNone/>
            </a:pPr>
            <a:r>
              <a:rPr lang="ru-RU" sz="1200" b="1" dirty="0">
                <a:solidFill>
                  <a:schemeClr val="tx1"/>
                </a:solidFill>
              </a:rPr>
              <a:t>Приказ Минфина России от 13.11.2007 </a:t>
            </a:r>
            <a:r>
              <a:rPr lang="ru-RU" sz="1200" b="1" dirty="0" smtClean="0">
                <a:solidFill>
                  <a:schemeClr val="tx1"/>
                </a:solidFill>
              </a:rPr>
              <a:t>№ 108н </a:t>
            </a:r>
            <a:r>
              <a:rPr lang="ru-RU" sz="1200" dirty="0" smtClean="0">
                <a:solidFill>
                  <a:schemeClr val="tx1"/>
                </a:solidFill>
              </a:rPr>
              <a:t>«Об </a:t>
            </a:r>
            <a:r>
              <a:rPr lang="ru-RU" sz="1200" dirty="0">
                <a:solidFill>
                  <a:schemeClr val="tx1"/>
                </a:solidFill>
              </a:rPr>
              <a:t>утверждении Перечня государств 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a:t>
            </a:r>
            <a:r>
              <a:rPr lang="ru-RU" sz="1200" dirty="0" smtClean="0">
                <a:solidFill>
                  <a:schemeClr val="tx1"/>
                </a:solidFill>
              </a:rPr>
              <a:t>)»</a:t>
            </a:r>
          </a:p>
          <a:p>
            <a:pPr marL="137160" indent="0">
              <a:buNone/>
            </a:pPr>
            <a:endParaRPr lang="ru-RU" sz="1200" dirty="0">
              <a:solidFill>
                <a:schemeClr val="tx1"/>
              </a:solidFill>
            </a:endParaRPr>
          </a:p>
          <a:p>
            <a:pPr marL="137160" indent="0">
              <a:buNone/>
            </a:pPr>
            <a:r>
              <a:rPr lang="ru-RU" sz="1000" i="1" dirty="0" err="1" smtClean="0">
                <a:solidFill>
                  <a:schemeClr val="tx1"/>
                </a:solidFill>
              </a:rPr>
              <a:t>Ангилья</a:t>
            </a:r>
            <a:r>
              <a:rPr lang="ru-RU" sz="1000" i="1" dirty="0" smtClean="0">
                <a:solidFill>
                  <a:schemeClr val="tx1"/>
                </a:solidFill>
              </a:rPr>
              <a:t>; Княжество Андорра; Антигуа </a:t>
            </a:r>
            <a:r>
              <a:rPr lang="ru-RU" sz="1000" i="1" dirty="0">
                <a:solidFill>
                  <a:schemeClr val="tx1"/>
                </a:solidFill>
              </a:rPr>
              <a:t>и </a:t>
            </a:r>
            <a:r>
              <a:rPr lang="ru-RU" sz="1000" i="1" dirty="0" err="1" smtClean="0">
                <a:solidFill>
                  <a:schemeClr val="tx1"/>
                </a:solidFill>
              </a:rPr>
              <a:t>Барбуда</a:t>
            </a:r>
            <a:r>
              <a:rPr lang="ru-RU" sz="1000" i="1" dirty="0" smtClean="0">
                <a:solidFill>
                  <a:schemeClr val="tx1"/>
                </a:solidFill>
              </a:rPr>
              <a:t>; Аруба; Содружество Багамы; Королевство Бахрейн; Белиз; Бермуды; Бруней-</a:t>
            </a:r>
            <a:r>
              <a:rPr lang="ru-RU" sz="1000" i="1" dirty="0" err="1" smtClean="0">
                <a:solidFill>
                  <a:schemeClr val="tx1"/>
                </a:solidFill>
              </a:rPr>
              <a:t>Даруссалам</a:t>
            </a:r>
            <a:r>
              <a:rPr lang="ru-RU" sz="1000" i="1" dirty="0" smtClean="0">
                <a:solidFill>
                  <a:schemeClr val="tx1"/>
                </a:solidFill>
              </a:rPr>
              <a:t>; Республика Вануату; Британские </a:t>
            </a:r>
            <a:r>
              <a:rPr lang="ru-RU" sz="1000" i="1" dirty="0">
                <a:solidFill>
                  <a:schemeClr val="tx1"/>
                </a:solidFill>
              </a:rPr>
              <a:t>Виргинские </a:t>
            </a:r>
            <a:r>
              <a:rPr lang="ru-RU" sz="1000" i="1" dirty="0" smtClean="0">
                <a:solidFill>
                  <a:schemeClr val="tx1"/>
                </a:solidFill>
              </a:rPr>
              <a:t>острова; Гибралтар; Гренада; Содружество Доминики; Китайская </a:t>
            </a:r>
            <a:r>
              <a:rPr lang="ru-RU" sz="1000" i="1" dirty="0">
                <a:solidFill>
                  <a:schemeClr val="tx1"/>
                </a:solidFill>
              </a:rPr>
              <a:t>Народная </a:t>
            </a:r>
            <a:r>
              <a:rPr lang="ru-RU" sz="1000" i="1" dirty="0" smtClean="0">
                <a:solidFill>
                  <a:schemeClr val="tx1"/>
                </a:solidFill>
              </a:rPr>
              <a:t>Республика: Специальный </a:t>
            </a:r>
            <a:r>
              <a:rPr lang="ru-RU" sz="1000" i="1" dirty="0">
                <a:solidFill>
                  <a:schemeClr val="tx1"/>
                </a:solidFill>
              </a:rPr>
              <a:t>административный район Макао (Аомынь</a:t>
            </a:r>
            <a:r>
              <a:rPr lang="ru-RU" sz="1000" i="1" dirty="0" smtClean="0">
                <a:solidFill>
                  <a:schemeClr val="tx1"/>
                </a:solidFill>
              </a:rPr>
              <a:t>); Союз </a:t>
            </a:r>
            <a:r>
              <a:rPr lang="ru-RU" sz="1000" i="1" dirty="0" err="1">
                <a:solidFill>
                  <a:schemeClr val="tx1"/>
                </a:solidFill>
              </a:rPr>
              <a:t>Коморы</a:t>
            </a:r>
            <a:r>
              <a:rPr lang="ru-RU" sz="1000" i="1" dirty="0">
                <a:solidFill>
                  <a:schemeClr val="tx1"/>
                </a:solidFill>
              </a:rPr>
              <a:t>:</a:t>
            </a:r>
          </a:p>
          <a:p>
            <a:pPr marL="137160" indent="0">
              <a:buNone/>
            </a:pPr>
            <a:r>
              <a:rPr lang="ru-RU" sz="1000" i="1" dirty="0">
                <a:solidFill>
                  <a:schemeClr val="tx1"/>
                </a:solidFill>
              </a:rPr>
              <a:t>остров </a:t>
            </a:r>
            <a:r>
              <a:rPr lang="ru-RU" sz="1000" i="1" dirty="0" err="1" smtClean="0">
                <a:solidFill>
                  <a:schemeClr val="tx1"/>
                </a:solidFill>
              </a:rPr>
              <a:t>Анжуан</a:t>
            </a:r>
            <a:r>
              <a:rPr lang="ru-RU" sz="1000" i="1" dirty="0" smtClean="0">
                <a:solidFill>
                  <a:schemeClr val="tx1"/>
                </a:solidFill>
              </a:rPr>
              <a:t>; Республика Либерия; Княжество Лихтенштейн; Республика Маврикий; Малайзия: остров </a:t>
            </a:r>
            <a:r>
              <a:rPr lang="ru-RU" sz="1000" i="1" dirty="0" err="1" smtClean="0">
                <a:solidFill>
                  <a:schemeClr val="tx1"/>
                </a:solidFill>
              </a:rPr>
              <a:t>Лабуан</a:t>
            </a:r>
            <a:r>
              <a:rPr lang="ru-RU" sz="1000" i="1" dirty="0" smtClean="0">
                <a:solidFill>
                  <a:schemeClr val="tx1"/>
                </a:solidFill>
              </a:rPr>
              <a:t>; Мальдивская Республика; Республика </a:t>
            </a:r>
            <a:r>
              <a:rPr lang="ru-RU" sz="1000" i="1" dirty="0">
                <a:solidFill>
                  <a:schemeClr val="tx1"/>
                </a:solidFill>
              </a:rPr>
              <a:t>Маршалловы </a:t>
            </a:r>
            <a:r>
              <a:rPr lang="ru-RU" sz="1000" i="1" dirty="0" smtClean="0">
                <a:solidFill>
                  <a:schemeClr val="tx1"/>
                </a:solidFill>
              </a:rPr>
              <a:t>Острова; Княжество Монако; </a:t>
            </a:r>
            <a:r>
              <a:rPr lang="ru-RU" sz="1000" i="1" dirty="0" err="1" smtClean="0">
                <a:solidFill>
                  <a:schemeClr val="tx1"/>
                </a:solidFill>
              </a:rPr>
              <a:t>Монтсеррат</a:t>
            </a:r>
            <a:r>
              <a:rPr lang="ru-RU" sz="1000" i="1" dirty="0" smtClean="0">
                <a:solidFill>
                  <a:schemeClr val="tx1"/>
                </a:solidFill>
              </a:rPr>
              <a:t>; Республика </a:t>
            </a:r>
            <a:r>
              <a:rPr lang="ru-RU" sz="1000" i="1" dirty="0">
                <a:solidFill>
                  <a:schemeClr val="tx1"/>
                </a:solidFill>
              </a:rPr>
              <a:t>Науру;</a:t>
            </a:r>
          </a:p>
          <a:p>
            <a:pPr marL="137160" indent="0">
              <a:buNone/>
            </a:pPr>
            <a:r>
              <a:rPr lang="ru-RU" sz="1000" i="1" dirty="0" smtClean="0">
                <a:solidFill>
                  <a:schemeClr val="tx1"/>
                </a:solidFill>
              </a:rPr>
              <a:t>Кюрасао </a:t>
            </a:r>
            <a:r>
              <a:rPr lang="ru-RU" sz="1000" i="1" dirty="0">
                <a:solidFill>
                  <a:schemeClr val="tx1"/>
                </a:solidFill>
              </a:rPr>
              <a:t>и Сен-Мартен (нидерландская часть</a:t>
            </a:r>
            <a:r>
              <a:rPr lang="ru-RU" sz="1000" i="1" dirty="0" smtClean="0">
                <a:solidFill>
                  <a:schemeClr val="tx1"/>
                </a:solidFill>
              </a:rPr>
              <a:t>); Республика </a:t>
            </a:r>
            <a:r>
              <a:rPr lang="ru-RU" sz="1000" i="1" dirty="0" err="1" smtClean="0">
                <a:solidFill>
                  <a:schemeClr val="tx1"/>
                </a:solidFill>
              </a:rPr>
              <a:t>Ниуэ</a:t>
            </a:r>
            <a:r>
              <a:rPr lang="ru-RU" sz="1000" i="1" dirty="0" smtClean="0">
                <a:solidFill>
                  <a:schemeClr val="tx1"/>
                </a:solidFill>
              </a:rPr>
              <a:t>; Объединенные </a:t>
            </a:r>
            <a:r>
              <a:rPr lang="ru-RU" sz="1000" i="1" dirty="0">
                <a:solidFill>
                  <a:schemeClr val="tx1"/>
                </a:solidFill>
              </a:rPr>
              <a:t>Арабские </a:t>
            </a:r>
            <a:r>
              <a:rPr lang="ru-RU" sz="1000" i="1" dirty="0" smtClean="0">
                <a:solidFill>
                  <a:schemeClr val="tx1"/>
                </a:solidFill>
              </a:rPr>
              <a:t>Эмираты;  Острова Кайман; Острова Кука; Острова </a:t>
            </a:r>
            <a:r>
              <a:rPr lang="ru-RU" sz="1000" i="1" dirty="0" err="1">
                <a:solidFill>
                  <a:schemeClr val="tx1"/>
                </a:solidFill>
              </a:rPr>
              <a:t>Теркс</a:t>
            </a:r>
            <a:r>
              <a:rPr lang="ru-RU" sz="1000" i="1" dirty="0">
                <a:solidFill>
                  <a:schemeClr val="tx1"/>
                </a:solidFill>
              </a:rPr>
              <a:t> и </a:t>
            </a:r>
            <a:r>
              <a:rPr lang="ru-RU" sz="1000" i="1" dirty="0" err="1" smtClean="0">
                <a:solidFill>
                  <a:schemeClr val="tx1"/>
                </a:solidFill>
              </a:rPr>
              <a:t>Кайкос</a:t>
            </a:r>
            <a:r>
              <a:rPr lang="ru-RU" sz="1000" i="1" dirty="0" smtClean="0">
                <a:solidFill>
                  <a:schemeClr val="tx1"/>
                </a:solidFill>
              </a:rPr>
              <a:t>; Республика Палау; Республика Панама; Республика Самоа; Республика Сан-Марино; Сент-Винсент </a:t>
            </a:r>
            <a:r>
              <a:rPr lang="ru-RU" sz="1000" i="1" dirty="0">
                <a:solidFill>
                  <a:schemeClr val="tx1"/>
                </a:solidFill>
              </a:rPr>
              <a:t>и </a:t>
            </a:r>
            <a:r>
              <a:rPr lang="ru-RU" sz="1000" i="1" dirty="0" smtClean="0">
                <a:solidFill>
                  <a:schemeClr val="tx1"/>
                </a:solidFill>
              </a:rPr>
              <a:t>Гренадины; </a:t>
            </a:r>
            <a:r>
              <a:rPr lang="ru-RU" sz="1000" i="1" dirty="0" err="1" smtClean="0">
                <a:solidFill>
                  <a:schemeClr val="tx1"/>
                </a:solidFill>
              </a:rPr>
              <a:t>Сент</a:t>
            </a:r>
            <a:r>
              <a:rPr lang="ru-RU" sz="1000" i="1" dirty="0" smtClean="0">
                <a:solidFill>
                  <a:schemeClr val="tx1"/>
                </a:solidFill>
              </a:rPr>
              <a:t>-Китс </a:t>
            </a:r>
            <a:r>
              <a:rPr lang="ru-RU" sz="1000" i="1" dirty="0">
                <a:solidFill>
                  <a:schemeClr val="tx1"/>
                </a:solidFill>
              </a:rPr>
              <a:t>и </a:t>
            </a:r>
            <a:r>
              <a:rPr lang="ru-RU" sz="1000" i="1" dirty="0" smtClean="0">
                <a:solidFill>
                  <a:schemeClr val="tx1"/>
                </a:solidFill>
              </a:rPr>
              <a:t>Невис; Сент-Люсия; Отдельные </a:t>
            </a:r>
            <a:r>
              <a:rPr lang="ru-RU" sz="1000" i="1" dirty="0">
                <a:solidFill>
                  <a:schemeClr val="tx1"/>
                </a:solidFill>
              </a:rPr>
              <a:t>административные единицы Соединенного Королевства Великобритании и Северной </a:t>
            </a:r>
            <a:r>
              <a:rPr lang="ru-RU" sz="1000" i="1" dirty="0" smtClean="0">
                <a:solidFill>
                  <a:schemeClr val="tx1"/>
                </a:solidFill>
              </a:rPr>
              <a:t>Ирландии: Остров Мэн; Нормандские </a:t>
            </a:r>
            <a:r>
              <a:rPr lang="ru-RU" sz="1000" i="1" dirty="0">
                <a:solidFill>
                  <a:schemeClr val="tx1"/>
                </a:solidFill>
              </a:rPr>
              <a:t>острова (острова Гернси, Джерси, Сарк, </a:t>
            </a:r>
            <a:r>
              <a:rPr lang="ru-RU" sz="1000" i="1" dirty="0" err="1">
                <a:solidFill>
                  <a:schemeClr val="tx1"/>
                </a:solidFill>
              </a:rPr>
              <a:t>Олдерни</a:t>
            </a:r>
            <a:r>
              <a:rPr lang="ru-RU" sz="1000" i="1" dirty="0" smtClean="0">
                <a:solidFill>
                  <a:schemeClr val="tx1"/>
                </a:solidFill>
              </a:rPr>
              <a:t>);  </a:t>
            </a:r>
            <a:r>
              <a:rPr lang="ru-RU" sz="1000" i="1" dirty="0">
                <a:solidFill>
                  <a:schemeClr val="tx1"/>
                </a:solidFill>
              </a:rPr>
              <a:t>Республика Сейшельские Острова.</a:t>
            </a:r>
          </a:p>
          <a:p>
            <a:pPr marL="137160" indent="0">
              <a:buNone/>
            </a:pPr>
            <a:endParaRPr lang="ru-RU" sz="1200" dirty="0">
              <a:solidFill>
                <a:schemeClr val="tx1"/>
              </a:solidFill>
            </a:endParaRPr>
          </a:p>
          <a:p>
            <a:pPr marL="137160" indent="0">
              <a:buNone/>
            </a:pPr>
            <a:endParaRPr lang="ru-RU" sz="1200" dirty="0" smtClean="0">
              <a:solidFill>
                <a:schemeClr val="tx1"/>
              </a:solidFill>
            </a:endParaRPr>
          </a:p>
        </p:txBody>
      </p:sp>
    </p:spTree>
    <p:extLst>
      <p:ext uri="{BB962C8B-B14F-4D97-AF65-F5344CB8AC3E}">
        <p14:creationId xmlns:p14="http://schemas.microsoft.com/office/powerpoint/2010/main" val="1722592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ЕДИНЫЕ ТРЕБОВАНИЯ. </a:t>
            </a:r>
            <a:r>
              <a:rPr lang="ru-RU" sz="2000" b="1" dirty="0" err="1"/>
              <a:t>Непроведение</a:t>
            </a:r>
            <a:r>
              <a:rPr lang="ru-RU" sz="2000" b="1" dirty="0"/>
              <a:t> ликвидации участника закупки, отсутствие решения о признании банкротом (п.3 ч.1 ст. 31 44-ФЗ)</a:t>
            </a:r>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400" dirty="0">
                <a:solidFill>
                  <a:schemeClr val="tx1"/>
                </a:solidFill>
              </a:rPr>
              <a:t>В едином государственном реестре юридических лиц содержатся следующие сведения о юридическом лице: и.2) сведения о возбуждении производства по делу о банкротстве юридического лица, о проводимых в отношении юридического лица процедурах, применяемых в деле о банкротстве (ч.1 ст. 5 129-ФЗ</a:t>
            </a:r>
            <a:r>
              <a:rPr lang="ru-RU" sz="1400" dirty="0" smtClean="0">
                <a:solidFill>
                  <a:schemeClr val="tx1"/>
                </a:solidFill>
              </a:rPr>
              <a:t>)</a:t>
            </a:r>
          </a:p>
          <a:p>
            <a:pPr marL="137160" indent="0">
              <a:buNone/>
            </a:pPr>
            <a:endParaRPr lang="ru-RU" sz="1400" dirty="0">
              <a:solidFill>
                <a:schemeClr val="tx1"/>
              </a:solidFill>
            </a:endParaRPr>
          </a:p>
          <a:p>
            <a:pPr marL="137160" indent="0">
              <a:buNone/>
            </a:pPr>
            <a:r>
              <a:rPr lang="ru-RU" sz="1400" b="1" dirty="0">
                <a:hlinkClick r:id="rId2"/>
              </a:rPr>
              <a:t>https://</a:t>
            </a:r>
            <a:r>
              <a:rPr lang="ru-RU" sz="1400" b="1" dirty="0" smtClean="0">
                <a:hlinkClick r:id="rId2"/>
              </a:rPr>
              <a:t>egrul.nalog.ru/index.html</a:t>
            </a:r>
            <a:endParaRPr lang="ru-RU" sz="1400" b="1" dirty="0" smtClean="0"/>
          </a:p>
          <a:p>
            <a:pPr marL="137160" indent="0">
              <a:buNone/>
            </a:pPr>
            <a:endParaRPr lang="ru-RU" sz="1400" dirty="0">
              <a:solidFill>
                <a:schemeClr val="tx1"/>
              </a:solidFill>
            </a:endParaRPr>
          </a:p>
          <a:p>
            <a:pPr marL="137160" indent="0">
              <a:buNone/>
            </a:pPr>
            <a:endParaRPr lang="ru-RU" sz="1400" dirty="0" smtClean="0">
              <a:solidFill>
                <a:schemeClr val="tx1"/>
              </a:solidFill>
            </a:endParaRPr>
          </a:p>
        </p:txBody>
      </p:sp>
      <p:pic>
        <p:nvPicPr>
          <p:cNvPr id="6" name="Рисунок 5"/>
          <p:cNvPicPr/>
          <p:nvPr/>
        </p:nvPicPr>
        <p:blipFill rotWithShape="1">
          <a:blip r:embed="rId3"/>
          <a:srcRect l="40466" t="53444" r="24783" b="35531"/>
          <a:stretch/>
        </p:blipFill>
        <p:spPr bwMode="auto">
          <a:xfrm>
            <a:off x="611560" y="3501007"/>
            <a:ext cx="7418567" cy="1323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9207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
            </a:r>
            <a:br>
              <a:rPr lang="ru-RU" sz="2000" b="1" dirty="0" smtClean="0"/>
            </a:br>
            <a:r>
              <a:rPr lang="ru-RU" sz="2000" b="1" dirty="0" smtClean="0"/>
              <a:t>ЕДИНЫЕ </a:t>
            </a:r>
            <a:r>
              <a:rPr lang="ru-RU" sz="2000" b="1" dirty="0"/>
              <a:t>ТРЕБОВАНИЯ. Неприостановление деятельности участника закупки в порядке, установленном </a:t>
            </a:r>
            <a:r>
              <a:rPr lang="ru-RU" sz="2000" b="1" dirty="0" smtClean="0"/>
              <a:t>КоАП РФ </a:t>
            </a:r>
            <a:r>
              <a:rPr lang="ru-RU" sz="2000" b="1" dirty="0"/>
              <a:t>(п.4 ч.1 ст. 31 44-ФЗ)</a:t>
            </a:r>
            <a:br>
              <a:rPr lang="ru-RU" sz="2000" b="1" dirty="0"/>
            </a:br>
            <a:endParaRPr lang="ru-RU" sz="2000" b="1" dirty="0"/>
          </a:p>
        </p:txBody>
      </p:sp>
      <p:sp>
        <p:nvSpPr>
          <p:cNvPr id="3" name="Объект 2"/>
          <p:cNvSpPr>
            <a:spLocks noGrp="1"/>
          </p:cNvSpPr>
          <p:nvPr>
            <p:ph idx="1"/>
          </p:nvPr>
        </p:nvSpPr>
        <p:spPr>
          <a:xfrm>
            <a:off x="457200" y="1556792"/>
            <a:ext cx="8219256" cy="5184576"/>
          </a:xfrm>
        </p:spPr>
        <p:txBody>
          <a:bodyPr>
            <a:noAutofit/>
          </a:bodyPr>
          <a:lstStyle/>
          <a:p>
            <a:pPr marL="137160" indent="0">
              <a:buNone/>
            </a:pPr>
            <a:r>
              <a:rPr lang="ru-RU" sz="1200" dirty="0" smtClean="0">
                <a:solidFill>
                  <a:schemeClr val="tx1"/>
                </a:solidFill>
              </a:rPr>
              <a:t>3) </a:t>
            </a:r>
            <a:r>
              <a:rPr lang="ru-RU" sz="1200" b="1" dirty="0">
                <a:solidFill>
                  <a:schemeClr val="bg2">
                    <a:lumMod val="50000"/>
                  </a:schemeClr>
                </a:solidFill>
              </a:rPr>
              <a:t>Н</a:t>
            </a:r>
            <a:r>
              <a:rPr lang="ru-RU" sz="1200" b="1" dirty="0" smtClean="0">
                <a:solidFill>
                  <a:schemeClr val="bg2">
                    <a:lumMod val="50000"/>
                  </a:schemeClr>
                </a:solidFill>
              </a:rPr>
              <a:t>еприостановление </a:t>
            </a:r>
            <a:r>
              <a:rPr lang="ru-RU" sz="1200" b="1" dirty="0">
                <a:solidFill>
                  <a:schemeClr val="bg2">
                    <a:lumMod val="50000"/>
                  </a:schemeClr>
                </a:solidFill>
              </a:rPr>
              <a:t>деятельности участника закупки в порядке, установленном Кодексом Российской Федерации об административных </a:t>
            </a:r>
            <a:r>
              <a:rPr lang="ru-RU" sz="1200" b="1" dirty="0" smtClean="0">
                <a:solidFill>
                  <a:schemeClr val="bg2">
                    <a:lumMod val="50000"/>
                  </a:schemeClr>
                </a:solidFill>
              </a:rPr>
              <a:t>правонарушениях</a:t>
            </a:r>
            <a:r>
              <a:rPr lang="ru-RU" sz="1200" dirty="0" smtClean="0">
                <a:solidFill>
                  <a:schemeClr val="tx1"/>
                </a:solidFill>
              </a:rPr>
              <a:t> </a:t>
            </a:r>
            <a:r>
              <a:rPr lang="ru-RU" sz="1200" dirty="0">
                <a:solidFill>
                  <a:schemeClr val="tx1"/>
                </a:solidFill>
              </a:rPr>
              <a:t>(</a:t>
            </a:r>
            <a:r>
              <a:rPr lang="ru-RU" sz="1200" dirty="0" smtClean="0">
                <a:solidFill>
                  <a:schemeClr val="tx1"/>
                </a:solidFill>
              </a:rPr>
              <a:t>п.4 </a:t>
            </a:r>
            <a:r>
              <a:rPr lang="ru-RU" sz="1200" dirty="0">
                <a:solidFill>
                  <a:schemeClr val="tx1"/>
                </a:solidFill>
              </a:rPr>
              <a:t>ч.1 ст. 31 44-ФЗ</a:t>
            </a:r>
            <a:r>
              <a:rPr lang="ru-RU" sz="1200" dirty="0" smtClean="0">
                <a:solidFill>
                  <a:schemeClr val="tx1"/>
                </a:solidFill>
              </a:rPr>
              <a:t>)</a:t>
            </a:r>
          </a:p>
          <a:p>
            <a:pPr marL="137160" indent="0">
              <a:buNone/>
            </a:pPr>
            <a:endParaRPr lang="ru-RU" sz="1200" dirty="0">
              <a:solidFill>
                <a:schemeClr val="tx1"/>
              </a:solidFill>
            </a:endParaRPr>
          </a:p>
          <a:p>
            <a:pPr marL="137160" indent="0">
              <a:buNone/>
            </a:pPr>
            <a:r>
              <a:rPr lang="ru-RU" sz="1200" dirty="0">
                <a:solidFill>
                  <a:schemeClr val="tx1"/>
                </a:solidFill>
              </a:rPr>
              <a:t>Подпунктом  «о» 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r>
              <a:rPr lang="ru-RU" sz="1200" dirty="0" smtClean="0">
                <a:solidFill>
                  <a:schemeClr val="tx1"/>
                </a:solidFill>
              </a:rPr>
              <a:t> </a:t>
            </a:r>
            <a:r>
              <a:rPr lang="ru-RU" sz="1200" b="1" dirty="0" smtClean="0">
                <a:solidFill>
                  <a:schemeClr val="tx1"/>
                </a:solidFill>
              </a:rPr>
              <a:t>декларацию </a:t>
            </a:r>
            <a:r>
              <a:rPr lang="ru-RU" sz="1200" b="1" dirty="0">
                <a:solidFill>
                  <a:schemeClr val="tx1"/>
                </a:solidFill>
              </a:rPr>
              <a:t>о соответствии участника закупки требованиям</a:t>
            </a:r>
            <a:r>
              <a:rPr lang="ru-RU" sz="1200" dirty="0">
                <a:solidFill>
                  <a:schemeClr val="tx1"/>
                </a:solidFill>
              </a:rPr>
              <a:t>, установленным пунктами 3 - 5, 7 - 11 части 1 статьи 31 указанного Федерального закона</a:t>
            </a:r>
            <a:r>
              <a:rPr lang="ru-RU" sz="1200" dirty="0" smtClean="0">
                <a:solidFill>
                  <a:schemeClr val="tx1"/>
                </a:solidFill>
              </a:rPr>
              <a:t>.</a:t>
            </a:r>
            <a:endParaRPr lang="ru-RU" sz="1200" dirty="0">
              <a:solidFill>
                <a:schemeClr val="tx1"/>
              </a:solidFill>
            </a:endParaRPr>
          </a:p>
          <a:p>
            <a:pPr marL="137160" indent="0">
              <a:buNone/>
            </a:pPr>
            <a:endParaRPr lang="ru-RU" sz="1200" dirty="0" smtClean="0">
              <a:solidFill>
                <a:schemeClr val="tx1"/>
              </a:solidFill>
            </a:endParaRPr>
          </a:p>
          <a:p>
            <a:pPr marL="137160" indent="0">
              <a:buNone/>
            </a:pPr>
            <a:r>
              <a:rPr lang="ru-RU" sz="1200" dirty="0" smtClean="0">
                <a:solidFill>
                  <a:schemeClr val="tx1"/>
                </a:solidFill>
              </a:rPr>
              <a:t>Комиссия </a:t>
            </a:r>
            <a:r>
              <a:rPr lang="ru-RU" sz="1200" dirty="0">
                <a:solidFill>
                  <a:schemeClr val="tx1"/>
                </a:solidFill>
              </a:rPr>
              <a:t>по осуществлению закупок </a:t>
            </a:r>
            <a:r>
              <a:rPr lang="ru-RU" sz="1200" b="1" dirty="0">
                <a:solidFill>
                  <a:schemeClr val="tx1"/>
                </a:solidFill>
              </a:rPr>
              <a:t>вправе </a:t>
            </a:r>
            <a:r>
              <a:rPr lang="ru-RU" sz="1200" dirty="0">
                <a:solidFill>
                  <a:schemeClr val="tx1"/>
                </a:solidFill>
              </a:rPr>
              <a:t>проверять соответствие участника закупки указанному требованию.</a:t>
            </a:r>
          </a:p>
          <a:p>
            <a:pPr marL="137160" indent="0">
              <a:buNone/>
            </a:pPr>
            <a:endParaRPr lang="ru-RU" sz="1200" dirty="0" smtClean="0">
              <a:solidFill>
                <a:schemeClr val="tx1"/>
              </a:solidFill>
            </a:endParaRPr>
          </a:p>
          <a:p>
            <a:pPr marL="137160" indent="0">
              <a:buNone/>
            </a:pPr>
            <a:r>
              <a:rPr lang="ru-RU" sz="1200" b="1" dirty="0" smtClean="0">
                <a:solidFill>
                  <a:schemeClr val="tx1"/>
                </a:solidFill>
              </a:rPr>
              <a:t>Административное </a:t>
            </a:r>
            <a:r>
              <a:rPr lang="ru-RU" sz="1200" b="1" dirty="0">
                <a:solidFill>
                  <a:schemeClr val="tx1"/>
                </a:solidFill>
              </a:rPr>
              <a:t>приостановление деятельности </a:t>
            </a:r>
            <a:r>
              <a:rPr lang="ru-RU" sz="1200" dirty="0">
                <a:solidFill>
                  <a:schemeClr val="tx1"/>
                </a:solidFill>
              </a:rPr>
              <a:t>заключается </a:t>
            </a:r>
            <a:r>
              <a:rPr lang="ru-RU" sz="1200" b="1" dirty="0">
                <a:solidFill>
                  <a:schemeClr val="tx1"/>
                </a:solidFill>
              </a:rPr>
              <a:t>во временном прекращении деятельности лиц, осуществляющих предпринимательскую деятельность </a:t>
            </a:r>
            <a:r>
              <a:rPr lang="ru-RU" sz="1200" dirty="0">
                <a:solidFill>
                  <a:schemeClr val="tx1"/>
                </a:solidFill>
              </a:rPr>
              <a:t>без образования юридического лица, юридических лиц, их филиалов, представительств, структурных подразделений, производственных участков, а также эксплуатации агрегатов, объектов, зданий или сооружений, осуществления отдельных видов деятельности (работ), оказания </a:t>
            </a:r>
            <a:r>
              <a:rPr lang="ru-RU" sz="1200" dirty="0" smtClean="0">
                <a:solidFill>
                  <a:schemeClr val="tx1"/>
                </a:solidFill>
              </a:rPr>
              <a:t>услуг</a:t>
            </a:r>
            <a:r>
              <a:rPr lang="ru-RU" sz="1200" dirty="0">
                <a:solidFill>
                  <a:schemeClr val="tx1"/>
                </a:solidFill>
              </a:rPr>
              <a:t> </a:t>
            </a:r>
            <a:r>
              <a:rPr lang="ru-RU" sz="1200" dirty="0" smtClean="0">
                <a:solidFill>
                  <a:schemeClr val="tx1"/>
                </a:solidFill>
              </a:rPr>
              <a:t>(ч.1 ст. 3.12 КоАП РФ). </a:t>
            </a:r>
          </a:p>
          <a:p>
            <a:pPr marL="365760">
              <a:buAutoNum type="arabicPeriod"/>
            </a:pPr>
            <a:endParaRPr lang="ru-RU" sz="1200" dirty="0" smtClean="0">
              <a:solidFill>
                <a:schemeClr val="tx1"/>
              </a:solidFill>
            </a:endParaRPr>
          </a:p>
          <a:p>
            <a:pPr marL="137160" indent="0">
              <a:buNone/>
            </a:pPr>
            <a:r>
              <a:rPr lang="ru-RU" sz="1200" dirty="0">
                <a:solidFill>
                  <a:schemeClr val="tx1"/>
                </a:solidFill>
              </a:rPr>
              <a:t>Санкция за ряд административных правонарушений, перечисленных в КОАП РФ, предполагает </a:t>
            </a:r>
            <a:r>
              <a:rPr lang="ru-RU" sz="1200" b="1" dirty="0">
                <a:solidFill>
                  <a:schemeClr val="tx1"/>
                </a:solidFill>
              </a:rPr>
              <a:t>приостановление деятельности хозяйствующего субъекта </a:t>
            </a:r>
            <a:r>
              <a:rPr lang="ru-RU" sz="1200" dirty="0">
                <a:solidFill>
                  <a:schemeClr val="tx1"/>
                </a:solidFill>
              </a:rPr>
              <a:t>на </a:t>
            </a:r>
            <a:r>
              <a:rPr lang="ru-RU" sz="1200" dirty="0" smtClean="0">
                <a:solidFill>
                  <a:schemeClr val="tx1"/>
                </a:solidFill>
              </a:rPr>
              <a:t>срок до 90 суток. </a:t>
            </a:r>
            <a:r>
              <a:rPr lang="ru-RU" sz="1200" dirty="0">
                <a:solidFill>
                  <a:schemeClr val="tx1"/>
                </a:solidFill>
              </a:rPr>
              <a:t>В течение этого времени компания не вправе вести деятельность и, соответственно, участвовать в </a:t>
            </a:r>
            <a:r>
              <a:rPr lang="ru-RU" sz="1200" dirty="0" err="1">
                <a:solidFill>
                  <a:schemeClr val="tx1"/>
                </a:solidFill>
              </a:rPr>
              <a:t>госзакупках</a:t>
            </a:r>
            <a:r>
              <a:rPr lang="ru-RU" sz="1200" dirty="0">
                <a:solidFill>
                  <a:schemeClr val="tx1"/>
                </a:solidFill>
              </a:rPr>
              <a:t>. </a:t>
            </a:r>
            <a:r>
              <a:rPr lang="ru-RU" sz="1200" dirty="0" smtClean="0">
                <a:solidFill>
                  <a:schemeClr val="tx1"/>
                </a:solidFill>
              </a:rPr>
              <a:t>Исполнение </a:t>
            </a:r>
            <a:r>
              <a:rPr lang="ru-RU" sz="1200" dirty="0">
                <a:solidFill>
                  <a:schemeClr val="tx1"/>
                </a:solidFill>
              </a:rPr>
              <a:t>постановлений о приостановлении деятельности </a:t>
            </a:r>
            <a:r>
              <a:rPr lang="ru-RU" sz="1200" b="1" dirty="0">
                <a:solidFill>
                  <a:schemeClr val="tx1"/>
                </a:solidFill>
              </a:rPr>
              <a:t>возложено на службу судебных приставов</a:t>
            </a:r>
            <a:r>
              <a:rPr lang="ru-RU" sz="1200" dirty="0">
                <a:solidFill>
                  <a:schemeClr val="tx1"/>
                </a:solidFill>
              </a:rPr>
              <a:t>.</a:t>
            </a:r>
            <a:endParaRPr lang="ru-RU" sz="1200" dirty="0" smtClean="0">
              <a:solidFill>
                <a:schemeClr val="tx1"/>
              </a:solidFill>
            </a:endParaRPr>
          </a:p>
          <a:p>
            <a:pPr marL="137160" indent="0">
              <a:buNone/>
            </a:pPr>
            <a:r>
              <a:rPr lang="ru-RU" sz="1200" dirty="0" smtClean="0">
                <a:solidFill>
                  <a:schemeClr val="tx1"/>
                </a:solidFill>
              </a:rPr>
              <a:t>Факт </a:t>
            </a:r>
            <a:r>
              <a:rPr lang="ru-RU" sz="1200" dirty="0">
                <a:solidFill>
                  <a:schemeClr val="tx1"/>
                </a:solidFill>
              </a:rPr>
              <a:t>вынесения решения суда о приостановлении работы устанавливается </a:t>
            </a:r>
            <a:r>
              <a:rPr lang="ru-RU" sz="1200" b="1" dirty="0">
                <a:solidFill>
                  <a:schemeClr val="tx1"/>
                </a:solidFill>
              </a:rPr>
              <a:t>с помощью сайта Службы судебных приставов</a:t>
            </a:r>
            <a:r>
              <a:rPr lang="ru-RU" sz="1200" dirty="0">
                <a:solidFill>
                  <a:schemeClr val="tx1"/>
                </a:solidFill>
              </a:rPr>
              <a:t>, где по наименованию компании доступна вся информация о возбужденных в ее отношении исполнительных производствах.</a:t>
            </a:r>
          </a:p>
          <a:p>
            <a:pPr marL="137160" indent="0">
              <a:buNone/>
            </a:pPr>
            <a:endParaRPr lang="ru-RU" sz="1200" dirty="0" smtClean="0">
              <a:solidFill>
                <a:schemeClr val="tx1"/>
              </a:solidFill>
            </a:endParaRPr>
          </a:p>
        </p:txBody>
      </p:sp>
    </p:spTree>
    <p:extLst>
      <p:ext uri="{BB962C8B-B14F-4D97-AF65-F5344CB8AC3E}">
        <p14:creationId xmlns:p14="http://schemas.microsoft.com/office/powerpoint/2010/main" val="3178382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
            </a:r>
            <a:br>
              <a:rPr lang="ru-RU" sz="2000" b="1" dirty="0" smtClean="0"/>
            </a:br>
            <a:r>
              <a:rPr lang="ru-RU" sz="2000" b="1" dirty="0" smtClean="0"/>
              <a:t>ЕДИНЫЕ </a:t>
            </a:r>
            <a:r>
              <a:rPr lang="ru-RU" sz="2000" b="1" dirty="0"/>
              <a:t>ТРЕБОВАНИЯ. Неприостановление деятельности участника закупки в порядке, установленном КоАП РФ (п.4 ч.1 ст. 31 44-ФЗ)</a:t>
            </a:r>
            <a:br>
              <a:rPr lang="ru-RU" sz="2000" b="1" dirty="0"/>
            </a:br>
            <a:endParaRPr lang="ru-RU" sz="2000" b="1" dirty="0"/>
          </a:p>
        </p:txBody>
      </p:sp>
      <p:sp>
        <p:nvSpPr>
          <p:cNvPr id="3" name="Объект 2"/>
          <p:cNvSpPr>
            <a:spLocks noGrp="1"/>
          </p:cNvSpPr>
          <p:nvPr>
            <p:ph idx="1"/>
          </p:nvPr>
        </p:nvSpPr>
        <p:spPr>
          <a:xfrm>
            <a:off x="457200" y="1556792"/>
            <a:ext cx="8219256" cy="5184576"/>
          </a:xfrm>
        </p:spPr>
        <p:txBody>
          <a:bodyPr>
            <a:noAutofit/>
          </a:bodyPr>
          <a:lstStyle/>
          <a:p>
            <a:pPr marL="137160" indent="0">
              <a:buNone/>
            </a:pPr>
            <a:r>
              <a:rPr lang="ru-RU" sz="1200" dirty="0">
                <a:solidFill>
                  <a:schemeClr val="tx1"/>
                </a:solidFill>
              </a:rPr>
              <a:t>Банк данных исполнительных </a:t>
            </a:r>
            <a:r>
              <a:rPr lang="ru-RU" sz="1200" dirty="0" smtClean="0">
                <a:solidFill>
                  <a:schemeClr val="tx1"/>
                </a:solidFill>
              </a:rPr>
              <a:t>производств: </a:t>
            </a:r>
            <a:r>
              <a:rPr lang="en-US" sz="1200" b="1" dirty="0">
                <a:solidFill>
                  <a:schemeClr val="tx1"/>
                </a:solidFill>
                <a:hlinkClick r:id="rId2"/>
              </a:rPr>
              <a:t>https://</a:t>
            </a:r>
            <a:r>
              <a:rPr lang="en-US" sz="1200" b="1" dirty="0" smtClean="0">
                <a:solidFill>
                  <a:schemeClr val="tx1"/>
                </a:solidFill>
                <a:hlinkClick r:id="rId2"/>
              </a:rPr>
              <a:t>fssp.gov.ru/iss/IP</a:t>
            </a:r>
            <a:endParaRPr lang="ru-RU" sz="1200" b="1" dirty="0" smtClean="0">
              <a:solidFill>
                <a:schemeClr val="tx1"/>
              </a:solidFill>
            </a:endParaRPr>
          </a:p>
          <a:p>
            <a:pPr marL="137160" indent="0">
              <a:buNone/>
            </a:pPr>
            <a:endParaRPr lang="ru-RU" sz="1200" dirty="0" smtClean="0">
              <a:solidFill>
                <a:schemeClr val="tx1"/>
              </a:solidFill>
            </a:endParaRPr>
          </a:p>
        </p:txBody>
      </p:sp>
      <p:pic>
        <p:nvPicPr>
          <p:cNvPr id="4" name="Рисунок 3"/>
          <p:cNvPicPr/>
          <p:nvPr/>
        </p:nvPicPr>
        <p:blipFill rotWithShape="1">
          <a:blip r:embed="rId3"/>
          <a:srcRect t="3032" b="4132"/>
          <a:stretch/>
        </p:blipFill>
        <p:spPr bwMode="auto">
          <a:xfrm>
            <a:off x="683568" y="1916832"/>
            <a:ext cx="7128792" cy="4536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4669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260648"/>
            <a:ext cx="8260672" cy="1296144"/>
          </a:xfrm>
        </p:spPr>
        <p:txBody>
          <a:bodyPr>
            <a:noAutofit/>
          </a:bodyPr>
          <a:lstStyle/>
          <a:p>
            <a:r>
              <a:rPr lang="ru-RU" sz="1800" b="1" dirty="0"/>
              <a:t>ЕДИНЫЕ ТРЕБОВАНИЯ. отсутствие у участника закупки недоимки по налогам, сборам, задолженности по иным обязательным платежам в бюджеты бюджетной системы </a:t>
            </a:r>
            <a:r>
              <a:rPr lang="ru-RU" sz="1800" b="1" dirty="0" smtClean="0"/>
              <a:t>РФ (п.5 </a:t>
            </a:r>
            <a:r>
              <a:rPr lang="ru-RU" sz="1800" b="1" dirty="0"/>
              <a:t>ч.1 ст. 31 44-ФЗ)</a:t>
            </a:r>
            <a:br>
              <a:rPr lang="ru-RU" sz="1800" b="1" dirty="0"/>
            </a:br>
            <a:endParaRPr lang="ru-RU" sz="1800" b="1" dirty="0"/>
          </a:p>
        </p:txBody>
      </p:sp>
      <p:sp>
        <p:nvSpPr>
          <p:cNvPr id="3" name="Объект 2"/>
          <p:cNvSpPr>
            <a:spLocks noGrp="1"/>
          </p:cNvSpPr>
          <p:nvPr>
            <p:ph idx="1"/>
          </p:nvPr>
        </p:nvSpPr>
        <p:spPr>
          <a:xfrm>
            <a:off x="457200" y="1556792"/>
            <a:ext cx="8219256" cy="5184576"/>
          </a:xfrm>
        </p:spPr>
        <p:txBody>
          <a:bodyPr>
            <a:noAutofit/>
          </a:bodyPr>
          <a:lstStyle/>
          <a:p>
            <a:pPr marL="137160" indent="0">
              <a:buNone/>
            </a:pPr>
            <a:r>
              <a:rPr lang="ru-RU" sz="1200" dirty="0" smtClean="0">
                <a:solidFill>
                  <a:schemeClr val="tx1"/>
                </a:solidFill>
              </a:rPr>
              <a:t>4) </a:t>
            </a:r>
            <a:r>
              <a:rPr lang="ru-RU" sz="1200" b="1" dirty="0" smtClean="0">
                <a:solidFill>
                  <a:schemeClr val="bg2">
                    <a:lumMod val="50000"/>
                  </a:schemeClr>
                </a:solidFill>
              </a:rPr>
              <a:t>Отсутствие </a:t>
            </a:r>
            <a:r>
              <a:rPr lang="ru-RU" sz="1200" b="1" dirty="0">
                <a:solidFill>
                  <a:schemeClr val="bg2">
                    <a:lumMod val="50000"/>
                  </a:schemeClr>
                </a:solidFill>
              </a:rPr>
              <a:t>у участника закупки недоимки по налогам, сборам, задолженности по иным обязательным платежам в бюджеты бюджетной системы Российской Федерации </a:t>
            </a:r>
            <a:r>
              <a:rPr lang="ru-RU" sz="1200" dirty="0">
                <a:solidFill>
                  <a:schemeClr val="tx1"/>
                </a:solidFill>
              </a:rPr>
              <a:t>за прошедший календарный год, размер которых превышает </a:t>
            </a:r>
            <a:r>
              <a:rPr lang="ru-RU" sz="1200" b="1" dirty="0">
                <a:solidFill>
                  <a:schemeClr val="tx1"/>
                </a:solidFill>
              </a:rPr>
              <a:t>двадцать пять процентов балансовой стоимости активов участника закупки, по данным бухгалтерской отчетности за последний отчетный </a:t>
            </a:r>
            <a:r>
              <a:rPr lang="ru-RU" sz="1200" b="1" dirty="0" smtClean="0">
                <a:solidFill>
                  <a:schemeClr val="tx1"/>
                </a:solidFill>
              </a:rPr>
              <a:t>период</a:t>
            </a:r>
            <a:r>
              <a:rPr lang="ru-RU" sz="1200" dirty="0" smtClean="0">
                <a:solidFill>
                  <a:schemeClr val="tx1"/>
                </a:solidFill>
              </a:rPr>
              <a:t> </a:t>
            </a:r>
            <a:r>
              <a:rPr lang="ru-RU" sz="1200" dirty="0">
                <a:solidFill>
                  <a:schemeClr val="tx1"/>
                </a:solidFill>
              </a:rPr>
              <a:t>(п.5 ч.1 ст. 31 44-ФЗ</a:t>
            </a:r>
            <a:r>
              <a:rPr lang="ru-RU" sz="1200" dirty="0" smtClean="0">
                <a:solidFill>
                  <a:schemeClr val="tx1"/>
                </a:solidFill>
              </a:rPr>
              <a:t>).</a:t>
            </a:r>
            <a:endParaRPr lang="ru-RU" sz="1200" dirty="0">
              <a:solidFill>
                <a:schemeClr val="tx1"/>
              </a:solidFill>
            </a:endParaRPr>
          </a:p>
          <a:p>
            <a:pPr marL="137160" indent="0">
              <a:buNone/>
            </a:pPr>
            <a:r>
              <a:rPr lang="ru-RU" sz="1200" b="1" u="sng" dirty="0" smtClean="0">
                <a:solidFill>
                  <a:schemeClr val="tx1"/>
                </a:solidFill>
              </a:rPr>
              <a:t>Исключения:</a:t>
            </a:r>
          </a:p>
          <a:p>
            <a:pPr marL="137160" indent="0">
              <a:buNone/>
            </a:pPr>
            <a:r>
              <a:rPr lang="ru-RU" sz="1200" b="1" dirty="0" smtClean="0">
                <a:solidFill>
                  <a:schemeClr val="tx1"/>
                </a:solidFill>
              </a:rPr>
              <a:t>1) За </a:t>
            </a:r>
            <a:r>
              <a:rPr lang="ru-RU" sz="1200" b="1" dirty="0">
                <a:solidFill>
                  <a:schemeClr val="tx1"/>
                </a:solidFill>
              </a:rPr>
              <a:t>исключением сумм, на которые предоставлены отсрочка, рассрочка, инвестиционный налоговый кредит в соответствии с законодательством Российской Федерации</a:t>
            </a:r>
            <a:r>
              <a:rPr lang="ru-RU" sz="1200" dirty="0">
                <a:solidFill>
                  <a:schemeClr val="tx1"/>
                </a:solidFill>
              </a:rPr>
              <a:t> о налогах и сборах, которые реструктурированы в соответствии с законодательством Российской Федерации, по которым имеется вступившее в законную силу решение суда о признании обязанности заявителя по уплате этих сумм исполненной или которые признаны безнадежными к взысканию в соответствии с законодательством Российской Федерации о налогах и </a:t>
            </a:r>
            <a:r>
              <a:rPr lang="ru-RU" sz="1200" dirty="0" smtClean="0">
                <a:solidFill>
                  <a:schemeClr val="tx1"/>
                </a:solidFill>
              </a:rPr>
              <a:t>сборах.</a:t>
            </a:r>
          </a:p>
          <a:p>
            <a:pPr marL="137160" indent="0">
              <a:buNone/>
            </a:pPr>
            <a:endParaRPr lang="ru-RU" sz="1200" dirty="0">
              <a:solidFill>
                <a:schemeClr val="tx1"/>
              </a:solidFill>
            </a:endParaRPr>
          </a:p>
          <a:p>
            <a:pPr marL="137160" indent="0">
              <a:buNone/>
            </a:pPr>
            <a:r>
              <a:rPr lang="ru-RU" sz="1200" b="1" dirty="0" smtClean="0">
                <a:solidFill>
                  <a:schemeClr val="tx1"/>
                </a:solidFill>
              </a:rPr>
              <a:t>2) </a:t>
            </a:r>
            <a:r>
              <a:rPr lang="ru-RU" sz="1200" dirty="0" smtClean="0">
                <a:solidFill>
                  <a:schemeClr val="tx1"/>
                </a:solidFill>
              </a:rPr>
              <a:t>Участник </a:t>
            </a:r>
            <a:r>
              <a:rPr lang="ru-RU" sz="1200" dirty="0">
                <a:solidFill>
                  <a:schemeClr val="tx1"/>
                </a:solidFill>
              </a:rPr>
              <a:t>закупки считается соответствующим установленному требованию в случае, если им в установленном порядке </a:t>
            </a:r>
            <a:r>
              <a:rPr lang="ru-RU" sz="1200" b="1" dirty="0">
                <a:solidFill>
                  <a:schemeClr val="tx1"/>
                </a:solidFill>
              </a:rPr>
              <a:t>подано заявление об обжаловании </a:t>
            </a:r>
            <a:r>
              <a:rPr lang="ru-RU" sz="1200" dirty="0">
                <a:solidFill>
                  <a:schemeClr val="tx1"/>
                </a:solidFill>
              </a:rPr>
              <a:t>указанных недоимки, задолженности и </a:t>
            </a:r>
            <a:r>
              <a:rPr lang="ru-RU" sz="1200" b="1" dirty="0">
                <a:solidFill>
                  <a:schemeClr val="tx1"/>
                </a:solidFill>
              </a:rPr>
              <a:t>решение по такому заявлению </a:t>
            </a:r>
            <a:r>
              <a:rPr lang="ru-RU" sz="1200" dirty="0">
                <a:solidFill>
                  <a:schemeClr val="tx1"/>
                </a:solidFill>
              </a:rPr>
              <a:t>на дату рассмотрения заявки на участие в определении поставщика (подрядчика, исполнителя) </a:t>
            </a:r>
            <a:r>
              <a:rPr lang="ru-RU" sz="1200" b="1" dirty="0">
                <a:solidFill>
                  <a:schemeClr val="tx1"/>
                </a:solidFill>
              </a:rPr>
              <a:t>не </a:t>
            </a:r>
            <a:r>
              <a:rPr lang="ru-RU" sz="1200" b="1" dirty="0" smtClean="0">
                <a:solidFill>
                  <a:schemeClr val="tx1"/>
                </a:solidFill>
              </a:rPr>
              <a:t>принято</a:t>
            </a:r>
            <a:r>
              <a:rPr lang="ru-RU" sz="1200" dirty="0" smtClean="0">
                <a:solidFill>
                  <a:schemeClr val="tx1"/>
                </a:solidFill>
              </a:rPr>
              <a:t>.</a:t>
            </a:r>
          </a:p>
          <a:p>
            <a:pPr marL="137160" indent="0">
              <a:buNone/>
            </a:pPr>
            <a:endParaRPr lang="ru-RU" sz="1200" dirty="0">
              <a:solidFill>
                <a:schemeClr val="tx1"/>
              </a:solidFill>
            </a:endParaRPr>
          </a:p>
          <a:p>
            <a:pPr marL="137160" indent="0">
              <a:buNone/>
            </a:pPr>
            <a:r>
              <a:rPr lang="ru-RU" sz="1200" dirty="0">
                <a:solidFill>
                  <a:schemeClr val="tx1"/>
                </a:solidFill>
              </a:rPr>
              <a:t>Подпунктом  «о» 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r>
              <a:rPr lang="ru-RU" sz="1200" dirty="0" smtClean="0">
                <a:solidFill>
                  <a:schemeClr val="tx1"/>
                </a:solidFill>
              </a:rPr>
              <a:t> </a:t>
            </a:r>
            <a:r>
              <a:rPr lang="ru-RU" sz="1200" b="1" dirty="0" smtClean="0">
                <a:solidFill>
                  <a:schemeClr val="tx1"/>
                </a:solidFill>
              </a:rPr>
              <a:t>декларацию</a:t>
            </a:r>
            <a:r>
              <a:rPr lang="ru-RU" sz="1200" dirty="0" smtClean="0">
                <a:solidFill>
                  <a:schemeClr val="tx1"/>
                </a:solidFill>
              </a:rPr>
              <a:t> </a:t>
            </a:r>
            <a:r>
              <a:rPr lang="ru-RU" sz="1200" dirty="0">
                <a:solidFill>
                  <a:schemeClr val="tx1"/>
                </a:solidFill>
              </a:rPr>
              <a:t>о соответствии участника закупки требованиям, установленным пунктами 3 - 5, 7 - 11 части 1 статьи 31 указанного Федерального закона.</a:t>
            </a:r>
          </a:p>
          <a:p>
            <a:pPr marL="137160" indent="0">
              <a:buNone/>
            </a:pPr>
            <a:endParaRPr lang="ru-RU" sz="1200" dirty="0">
              <a:solidFill>
                <a:schemeClr val="tx1"/>
              </a:solidFill>
            </a:endParaRPr>
          </a:p>
          <a:p>
            <a:pPr marL="137160" indent="0">
              <a:buNone/>
            </a:pPr>
            <a:r>
              <a:rPr lang="ru-RU" sz="1200" dirty="0">
                <a:solidFill>
                  <a:schemeClr val="tx1"/>
                </a:solidFill>
              </a:rPr>
              <a:t>Комиссия по осуществлению закупок </a:t>
            </a:r>
            <a:r>
              <a:rPr lang="ru-RU" sz="1200" b="1" dirty="0">
                <a:solidFill>
                  <a:schemeClr val="tx1"/>
                </a:solidFill>
              </a:rPr>
              <a:t>вправе</a:t>
            </a:r>
            <a:r>
              <a:rPr lang="ru-RU" sz="1200" dirty="0">
                <a:solidFill>
                  <a:schemeClr val="tx1"/>
                </a:solidFill>
              </a:rPr>
              <a:t> проверять соответствие участника закупки указанному </a:t>
            </a:r>
            <a:r>
              <a:rPr lang="ru-RU" sz="1200" dirty="0" smtClean="0">
                <a:solidFill>
                  <a:schemeClr val="tx1"/>
                </a:solidFill>
              </a:rPr>
              <a:t>требованию. Проверка </a:t>
            </a:r>
            <a:r>
              <a:rPr lang="ru-RU" sz="1200" dirty="0">
                <a:solidFill>
                  <a:schemeClr val="tx1"/>
                </a:solidFill>
              </a:rPr>
              <a:t>наличия или отсутствия у компании долгов доступна на сайте </a:t>
            </a:r>
            <a:r>
              <a:rPr lang="ru-RU" sz="1200" b="1" dirty="0">
                <a:solidFill>
                  <a:schemeClr val="tx1"/>
                </a:solidFill>
              </a:rPr>
              <a:t>ФССП или ФНС</a:t>
            </a:r>
            <a:r>
              <a:rPr lang="ru-RU" sz="1200" dirty="0">
                <a:solidFill>
                  <a:schemeClr val="tx1"/>
                </a:solidFill>
              </a:rPr>
              <a:t>.</a:t>
            </a:r>
          </a:p>
          <a:p>
            <a:pPr marL="137160" indent="0">
              <a:buNone/>
            </a:pPr>
            <a:endParaRPr lang="ru-RU" sz="1200" dirty="0">
              <a:solidFill>
                <a:schemeClr val="tx1"/>
              </a:solidFill>
            </a:endParaRPr>
          </a:p>
        </p:txBody>
      </p:sp>
    </p:spTree>
    <p:extLst>
      <p:ext uri="{BB962C8B-B14F-4D97-AF65-F5344CB8AC3E}">
        <p14:creationId xmlns:p14="http://schemas.microsoft.com/office/powerpoint/2010/main" val="3359183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4664"/>
            <a:ext cx="8260672" cy="1152128"/>
          </a:xfrm>
        </p:spPr>
        <p:txBody>
          <a:bodyPr>
            <a:noAutofit/>
          </a:bodyPr>
          <a:lstStyle/>
          <a:p>
            <a:r>
              <a:rPr lang="ru-RU" sz="1800" b="1" dirty="0"/>
              <a:t>ЕДИНЫЕ ТРЕБОВАНИЯ. отсутствие у участника закупки недоимки по налогам, сборам, задолженности по иным обязательным платежам в бюджеты бюджетной системы </a:t>
            </a:r>
            <a:r>
              <a:rPr lang="ru-RU" sz="1800" b="1" dirty="0" smtClean="0"/>
              <a:t>РФ (п.5 </a:t>
            </a:r>
            <a:r>
              <a:rPr lang="ru-RU" sz="1800" b="1" dirty="0"/>
              <a:t>ч.1 ст. 31 44-ФЗ)</a:t>
            </a:r>
            <a:br>
              <a:rPr lang="ru-RU" sz="1800" b="1" dirty="0"/>
            </a:br>
            <a:endParaRPr lang="ru-RU" sz="1800" b="1" dirty="0"/>
          </a:p>
        </p:txBody>
      </p:sp>
      <p:sp>
        <p:nvSpPr>
          <p:cNvPr id="3" name="Объект 2"/>
          <p:cNvSpPr>
            <a:spLocks noGrp="1"/>
          </p:cNvSpPr>
          <p:nvPr>
            <p:ph idx="1"/>
          </p:nvPr>
        </p:nvSpPr>
        <p:spPr>
          <a:xfrm>
            <a:off x="457200" y="1556792"/>
            <a:ext cx="8219256" cy="5184576"/>
          </a:xfrm>
        </p:spPr>
        <p:txBody>
          <a:bodyPr>
            <a:noAutofit/>
          </a:bodyPr>
          <a:lstStyle/>
          <a:p>
            <a:pPr marL="137160" indent="0">
              <a:buNone/>
            </a:pPr>
            <a:r>
              <a:rPr lang="ru-RU" sz="1200" dirty="0">
                <a:solidFill>
                  <a:schemeClr val="tx1"/>
                </a:solidFill>
              </a:rPr>
              <a:t>СВЕДЕНИЯ О ЮРИДИЧЕСКИХ ЛИЦАХ, ИМЕЮЩИХ ЗАДОЛЖЕННОСТЬ ПО УПЛАТЕ НАЛОГОВ И/ИЛИ НЕ ПРЕДСТАВЛЯЮЩИХ НАЛОГОВУЮ ОТЧЕТНОСТЬ БОЛЕЕ </a:t>
            </a:r>
            <a:r>
              <a:rPr lang="ru-RU" sz="1200" dirty="0" smtClean="0">
                <a:solidFill>
                  <a:schemeClr val="tx1"/>
                </a:solidFill>
              </a:rPr>
              <a:t>ГОДА: </a:t>
            </a:r>
            <a:r>
              <a:rPr lang="en-US" sz="1200" b="1" dirty="0">
                <a:solidFill>
                  <a:schemeClr val="tx1"/>
                </a:solidFill>
                <a:hlinkClick r:id="rId2"/>
              </a:rPr>
              <a:t>https://</a:t>
            </a:r>
            <a:r>
              <a:rPr lang="en-US" sz="1200" b="1" dirty="0" smtClean="0">
                <a:solidFill>
                  <a:schemeClr val="tx1"/>
                </a:solidFill>
                <a:hlinkClick r:id="rId2"/>
              </a:rPr>
              <a:t>service.nalog.ru/zd.do</a:t>
            </a:r>
            <a:endParaRPr lang="ru-RU" sz="1200" b="1" dirty="0" smtClean="0">
              <a:solidFill>
                <a:schemeClr val="tx1"/>
              </a:solidFill>
            </a:endParaRPr>
          </a:p>
          <a:p>
            <a:pPr marL="137160" indent="0">
              <a:buNone/>
            </a:pPr>
            <a:endParaRPr lang="ru-RU" sz="1200" dirty="0">
              <a:solidFill>
                <a:schemeClr val="tx1"/>
              </a:solidFill>
            </a:endParaRPr>
          </a:p>
        </p:txBody>
      </p:sp>
      <p:pic>
        <p:nvPicPr>
          <p:cNvPr id="4" name="Рисунок 3"/>
          <p:cNvPicPr/>
          <p:nvPr/>
        </p:nvPicPr>
        <p:blipFill rotWithShape="1">
          <a:blip r:embed="rId3"/>
          <a:srcRect b="3306"/>
          <a:stretch/>
        </p:blipFill>
        <p:spPr bwMode="auto">
          <a:xfrm>
            <a:off x="611560" y="2060848"/>
            <a:ext cx="7416824" cy="4536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893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smtClean="0"/>
              <a:t>ЕДИНЫЕ ТРЕБОВАНИЯ. Отсутствие </a:t>
            </a:r>
            <a:r>
              <a:rPr lang="ru-RU" sz="1800" b="1" dirty="0"/>
              <a:t>судимости </a:t>
            </a:r>
            <a:r>
              <a:rPr lang="ru-RU" sz="1800" b="1" dirty="0" smtClean="0"/>
              <a:t/>
            </a:r>
            <a:br>
              <a:rPr lang="ru-RU" sz="1800" b="1" dirty="0" smtClean="0"/>
            </a:br>
            <a:r>
              <a:rPr lang="ru-RU" sz="1800" b="1" dirty="0" smtClean="0"/>
              <a:t>за </a:t>
            </a:r>
            <a:r>
              <a:rPr lang="ru-RU" sz="1800" b="1" dirty="0"/>
              <a:t>экономические преступления</a:t>
            </a:r>
            <a:br>
              <a:rPr lang="ru-RU" sz="1800" b="1" dirty="0"/>
            </a:br>
            <a:r>
              <a:rPr lang="ru-RU" sz="1800" b="1" dirty="0" smtClean="0"/>
              <a:t>(п.7 ч.1 </a:t>
            </a:r>
            <a:r>
              <a:rPr lang="ru-RU" sz="1800" b="1" dirty="0"/>
              <a:t>ст. 31 44-ФЗ)</a:t>
            </a:r>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200" dirty="0" smtClean="0">
                <a:solidFill>
                  <a:schemeClr val="tx1"/>
                </a:solidFill>
              </a:rPr>
              <a:t>5</a:t>
            </a:r>
            <a:r>
              <a:rPr lang="ru-RU" sz="1200" dirty="0">
                <a:solidFill>
                  <a:schemeClr val="tx1"/>
                </a:solidFill>
              </a:rPr>
              <a:t>) </a:t>
            </a:r>
            <a:r>
              <a:rPr lang="ru-RU" sz="1200" b="1" dirty="0" smtClean="0">
                <a:solidFill>
                  <a:schemeClr val="bg2">
                    <a:lumMod val="50000"/>
                  </a:schemeClr>
                </a:solidFill>
              </a:rPr>
              <a:t>Отсутствие </a:t>
            </a:r>
            <a:r>
              <a:rPr lang="ru-RU" sz="1200" b="1" dirty="0">
                <a:solidFill>
                  <a:schemeClr val="bg2">
                    <a:lumMod val="50000"/>
                  </a:schemeClr>
                </a:solidFill>
              </a:rPr>
              <a:t>у участника закупки - физического лица либо у руководителя, членов коллегиального исполнительного органа, лица, исполняющего функции единоличного исполнительного органа, или главного бухгалтера юридического лица - участника закупки </a:t>
            </a:r>
            <a:r>
              <a:rPr lang="ru-RU" sz="1200" dirty="0">
                <a:solidFill>
                  <a:schemeClr val="tx1"/>
                </a:solidFill>
              </a:rPr>
              <a:t>судимости за преступления в сфере экономики и (или) преступления, предусмотренные статьями </a:t>
            </a:r>
            <a:r>
              <a:rPr lang="ru-RU" sz="1200" b="1" dirty="0">
                <a:solidFill>
                  <a:schemeClr val="tx1"/>
                </a:solidFill>
              </a:rPr>
              <a:t>289, 290, 291, 291.1 Уголовного кодекса Российской Федерации </a:t>
            </a:r>
            <a:r>
              <a:rPr lang="ru-RU" sz="1200" dirty="0">
                <a:solidFill>
                  <a:schemeClr val="tx1"/>
                </a:solidFill>
              </a:rPr>
              <a:t>(за исключением лиц, у которых такая судимость погашена или снята), а также неприменение в отношении указанных физических лиц </a:t>
            </a:r>
            <a:r>
              <a:rPr lang="ru-RU" sz="1200" b="1" dirty="0">
                <a:solidFill>
                  <a:schemeClr val="tx1"/>
                </a:solidFill>
              </a:rPr>
              <a:t>наказания в виде лишения права занимать определенные должности или заниматься определенной деятельностью</a:t>
            </a:r>
            <a:r>
              <a:rPr lang="ru-RU" sz="1200" dirty="0">
                <a:solidFill>
                  <a:schemeClr val="tx1"/>
                </a:solidFill>
              </a:rPr>
              <a:t>, которые связаны с поставкой товара, выполнением работы, оказанием услуги, являющихся </a:t>
            </a:r>
            <a:r>
              <a:rPr lang="ru-RU" sz="1200" dirty="0" smtClean="0">
                <a:solidFill>
                  <a:schemeClr val="tx1"/>
                </a:solidFill>
              </a:rPr>
              <a:t>объектом осуществляемой </a:t>
            </a:r>
            <a:r>
              <a:rPr lang="ru-RU" sz="1200" dirty="0">
                <a:solidFill>
                  <a:schemeClr val="tx1"/>
                </a:solidFill>
              </a:rPr>
              <a:t>закупки, и </a:t>
            </a:r>
            <a:r>
              <a:rPr lang="ru-RU" sz="1200" b="1" dirty="0">
                <a:solidFill>
                  <a:schemeClr val="tx1"/>
                </a:solidFill>
              </a:rPr>
              <a:t>административного наказания в виде </a:t>
            </a:r>
            <a:r>
              <a:rPr lang="ru-RU" sz="1200" b="1" dirty="0" smtClean="0">
                <a:solidFill>
                  <a:schemeClr val="tx1"/>
                </a:solidFill>
              </a:rPr>
              <a:t>дисквалификации</a:t>
            </a:r>
            <a:r>
              <a:rPr lang="ru-RU" sz="1200" dirty="0">
                <a:solidFill>
                  <a:schemeClr val="tx1"/>
                </a:solidFill>
              </a:rPr>
              <a:t>.</a:t>
            </a:r>
            <a:endParaRPr lang="ru-RU" sz="1200" dirty="0" smtClean="0">
              <a:solidFill>
                <a:schemeClr val="tx1"/>
              </a:solidFill>
            </a:endParaRPr>
          </a:p>
          <a:p>
            <a:pPr marL="137160" indent="0">
              <a:buNone/>
            </a:pPr>
            <a:endParaRPr lang="ru-RU" sz="1200" dirty="0">
              <a:solidFill>
                <a:schemeClr val="tx1"/>
              </a:solidFill>
            </a:endParaRPr>
          </a:p>
          <a:p>
            <a:pPr marL="137160" indent="0">
              <a:buNone/>
            </a:pPr>
            <a:r>
              <a:rPr lang="ru-RU" sz="1200" b="1" dirty="0" smtClean="0"/>
              <a:t>УК </a:t>
            </a:r>
            <a:r>
              <a:rPr lang="ru-RU" sz="1200" b="1" dirty="0"/>
              <a:t>РФ Статья 289. Незаконное участие в предпринимательской </a:t>
            </a:r>
            <a:r>
              <a:rPr lang="ru-RU" sz="1200" b="1" dirty="0" smtClean="0"/>
              <a:t>деятельности</a:t>
            </a:r>
          </a:p>
          <a:p>
            <a:pPr marL="137160" indent="0">
              <a:buNone/>
            </a:pPr>
            <a:r>
              <a:rPr lang="ru-RU" sz="1200" b="1" dirty="0"/>
              <a:t>УК РФ Статья 290. Получение </a:t>
            </a:r>
            <a:r>
              <a:rPr lang="ru-RU" sz="1200" b="1" dirty="0" smtClean="0"/>
              <a:t>взятки</a:t>
            </a:r>
          </a:p>
          <a:p>
            <a:pPr marL="137160" indent="0">
              <a:buNone/>
            </a:pPr>
            <a:r>
              <a:rPr lang="ru-RU" sz="1200" b="1" dirty="0"/>
              <a:t>УК РФ Статья 291. Дача </a:t>
            </a:r>
            <a:r>
              <a:rPr lang="ru-RU" sz="1200" b="1" dirty="0" smtClean="0"/>
              <a:t>взятки</a:t>
            </a:r>
          </a:p>
          <a:p>
            <a:pPr marL="137160" indent="0">
              <a:buNone/>
            </a:pPr>
            <a:r>
              <a:rPr lang="ru-RU" sz="1200" b="1" dirty="0"/>
              <a:t>УК РФ Статья 291.1. Посредничество во </a:t>
            </a:r>
            <a:r>
              <a:rPr lang="ru-RU" sz="1200" b="1" dirty="0" smtClean="0"/>
              <a:t>взяточничестве</a:t>
            </a:r>
          </a:p>
          <a:p>
            <a:pPr marL="137160" indent="0">
              <a:buNone/>
            </a:pPr>
            <a:endParaRPr lang="ru-RU" sz="1200" b="1" dirty="0">
              <a:solidFill>
                <a:schemeClr val="tx1"/>
              </a:solidFill>
            </a:endParaRPr>
          </a:p>
          <a:p>
            <a:pPr marL="137160" indent="0">
              <a:buNone/>
            </a:pPr>
            <a:r>
              <a:rPr lang="ru-RU" sz="1200" dirty="0">
                <a:solidFill>
                  <a:schemeClr val="tx1"/>
                </a:solidFill>
              </a:rPr>
              <a:t>Подпунктом  «о» 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r>
              <a:rPr lang="ru-RU" sz="1200" dirty="0" smtClean="0">
                <a:solidFill>
                  <a:schemeClr val="tx1"/>
                </a:solidFill>
              </a:rPr>
              <a:t> декларацию </a:t>
            </a:r>
            <a:r>
              <a:rPr lang="ru-RU" sz="1200" dirty="0">
                <a:solidFill>
                  <a:schemeClr val="tx1"/>
                </a:solidFill>
              </a:rPr>
              <a:t>о соответствии участника закупки требованиям, установленным пунктами 3 - 5, 7 - 11 части 1 статьи 31 указанного Федерального закона.</a:t>
            </a:r>
          </a:p>
          <a:p>
            <a:pPr marL="137160" indent="0">
              <a:buNone/>
            </a:pPr>
            <a:endParaRPr lang="ru-RU" sz="1200" dirty="0">
              <a:solidFill>
                <a:schemeClr val="tx1"/>
              </a:solidFill>
            </a:endParaRPr>
          </a:p>
          <a:p>
            <a:pPr marL="137160" indent="0">
              <a:buNone/>
            </a:pPr>
            <a:r>
              <a:rPr lang="ru-RU" sz="1200" dirty="0">
                <a:solidFill>
                  <a:schemeClr val="tx1"/>
                </a:solidFill>
              </a:rPr>
              <a:t>Комиссия по осуществлению закупок </a:t>
            </a:r>
            <a:r>
              <a:rPr lang="ru-RU" sz="1200" b="1" dirty="0">
                <a:solidFill>
                  <a:schemeClr val="tx1"/>
                </a:solidFill>
              </a:rPr>
              <a:t>вправе проверять </a:t>
            </a:r>
            <a:r>
              <a:rPr lang="ru-RU" sz="1200" dirty="0">
                <a:solidFill>
                  <a:schemeClr val="tx1"/>
                </a:solidFill>
              </a:rPr>
              <a:t>соответствие участника закупки указанному требованию.</a:t>
            </a:r>
          </a:p>
          <a:p>
            <a:pPr marL="137160" indent="0">
              <a:buNone/>
            </a:pPr>
            <a:endParaRPr lang="ru-RU" sz="1200" dirty="0">
              <a:solidFill>
                <a:schemeClr val="tx1"/>
              </a:solidFill>
            </a:endParaRPr>
          </a:p>
        </p:txBody>
      </p:sp>
    </p:spTree>
    <p:extLst>
      <p:ext uri="{BB962C8B-B14F-4D97-AF65-F5344CB8AC3E}">
        <p14:creationId xmlns:p14="http://schemas.microsoft.com/office/powerpoint/2010/main" val="58357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smtClean="0"/>
              <a:t>ЕДИ НЫЕ ТРЕБОВАНИЯ. Отсутствие </a:t>
            </a:r>
            <a:r>
              <a:rPr lang="ru-RU" sz="1800" b="1" dirty="0"/>
              <a:t>судимости </a:t>
            </a:r>
            <a:r>
              <a:rPr lang="ru-RU" sz="1800" b="1" dirty="0" smtClean="0"/>
              <a:t/>
            </a:r>
            <a:br>
              <a:rPr lang="ru-RU" sz="1800" b="1" dirty="0" smtClean="0"/>
            </a:br>
            <a:r>
              <a:rPr lang="ru-RU" sz="1800" b="1" dirty="0" smtClean="0"/>
              <a:t>за </a:t>
            </a:r>
            <a:r>
              <a:rPr lang="ru-RU" sz="1800" b="1" dirty="0"/>
              <a:t>экономические преступления</a:t>
            </a:r>
            <a:br>
              <a:rPr lang="ru-RU" sz="1800" b="1" dirty="0"/>
            </a:br>
            <a:r>
              <a:rPr lang="ru-RU" sz="1800" b="1" dirty="0" smtClean="0"/>
              <a:t>(п.7 ч.1 </a:t>
            </a:r>
            <a:r>
              <a:rPr lang="ru-RU" sz="1800" b="1" dirty="0"/>
              <a:t>ст. 31 44-ФЗ)</a:t>
            </a:r>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200" dirty="0">
                <a:solidFill>
                  <a:schemeClr val="tx1"/>
                </a:solidFill>
              </a:rPr>
              <a:t>Подтверждается отсутствие судимости с помощью справки, полученной в МВД РФ и через реестр ФНС </a:t>
            </a:r>
            <a:r>
              <a:rPr lang="ru-RU" sz="1200" dirty="0" smtClean="0">
                <a:solidFill>
                  <a:schemeClr val="tx1"/>
                </a:solidFill>
              </a:rPr>
              <a:t>РФ «Поиск сведений в реестре дисквалифицированных лиц»:</a:t>
            </a:r>
            <a:r>
              <a:rPr lang="en-US" sz="1200" dirty="0" smtClean="0">
                <a:solidFill>
                  <a:schemeClr val="tx1"/>
                </a:solidFill>
              </a:rPr>
              <a:t> </a:t>
            </a:r>
            <a:r>
              <a:rPr lang="en-US" sz="1200" b="1" dirty="0">
                <a:solidFill>
                  <a:schemeClr val="tx1"/>
                </a:solidFill>
                <a:hlinkClick r:id="rId2"/>
              </a:rPr>
              <a:t>https://</a:t>
            </a:r>
            <a:r>
              <a:rPr lang="en-US" sz="1200" b="1" dirty="0" smtClean="0">
                <a:solidFill>
                  <a:schemeClr val="tx1"/>
                </a:solidFill>
                <a:hlinkClick r:id="rId2"/>
              </a:rPr>
              <a:t>service.nalog.ru/disqualified.do</a:t>
            </a:r>
            <a:endParaRPr lang="ru-RU" sz="1200" b="1" dirty="0" smtClean="0">
              <a:solidFill>
                <a:schemeClr val="tx1"/>
              </a:solidFill>
            </a:endParaRPr>
          </a:p>
          <a:p>
            <a:pPr marL="137160" indent="0">
              <a:buNone/>
            </a:pPr>
            <a:endParaRPr lang="ru-RU" sz="1200" dirty="0" smtClean="0">
              <a:solidFill>
                <a:schemeClr val="tx1"/>
              </a:solidFill>
            </a:endParaRPr>
          </a:p>
          <a:p>
            <a:pPr marL="137160" indent="0">
              <a:buNone/>
            </a:pPr>
            <a:endParaRPr lang="ru-RU" sz="1200" dirty="0">
              <a:solidFill>
                <a:schemeClr val="tx1"/>
              </a:solidFill>
            </a:endParaRPr>
          </a:p>
        </p:txBody>
      </p:sp>
      <p:pic>
        <p:nvPicPr>
          <p:cNvPr id="4" name="Рисунок 3"/>
          <p:cNvPicPr/>
          <p:nvPr/>
        </p:nvPicPr>
        <p:blipFill rotWithShape="1">
          <a:blip r:embed="rId3"/>
          <a:srcRect b="4683"/>
          <a:stretch/>
        </p:blipFill>
        <p:spPr bwMode="auto">
          <a:xfrm>
            <a:off x="683568" y="2492896"/>
            <a:ext cx="7200800"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2668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 Привлечение </a:t>
            </a:r>
            <a:r>
              <a:rPr lang="ru-RU" sz="2000" b="1" dirty="0"/>
              <a:t>компании к административной ответственности (п. 7.1 ч. 1)</a:t>
            </a:r>
            <a:br>
              <a:rPr lang="ru-RU" sz="2000" b="1" dirty="0"/>
            </a:b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smtClean="0">
              <a:solidFill>
                <a:schemeClr val="tx1"/>
              </a:solidFill>
            </a:endParaRPr>
          </a:p>
          <a:p>
            <a:pPr marL="114300" indent="0">
              <a:buNone/>
            </a:pPr>
            <a:r>
              <a:rPr lang="ru-RU" sz="1400" dirty="0" smtClean="0">
                <a:solidFill>
                  <a:schemeClr val="tx1"/>
                </a:solidFill>
              </a:rPr>
              <a:t>6) </a:t>
            </a:r>
            <a:r>
              <a:rPr lang="ru-RU" sz="1400" dirty="0">
                <a:solidFill>
                  <a:schemeClr val="tx1"/>
                </a:solidFill>
              </a:rPr>
              <a:t>У</a:t>
            </a:r>
            <a:r>
              <a:rPr lang="ru-RU" sz="1400" dirty="0" smtClean="0">
                <a:solidFill>
                  <a:schemeClr val="tx1"/>
                </a:solidFill>
              </a:rPr>
              <a:t>частник </a:t>
            </a:r>
            <a:r>
              <a:rPr lang="ru-RU" sz="1400" dirty="0">
                <a:solidFill>
                  <a:schemeClr val="tx1"/>
                </a:solidFill>
              </a:rPr>
              <a:t>закупки - юридическое лицо, которое в течение двух лет до момента подачи заявки на участие в закупке не было привлечено к административной ответственности за совершение административного правонарушения, предусмотренного </a:t>
            </a:r>
            <a:r>
              <a:rPr lang="ru-RU" sz="1400" b="1" u="sng" dirty="0">
                <a:solidFill>
                  <a:schemeClr val="tx1"/>
                </a:solidFill>
                <a:hlinkClick r:id="rId2"/>
              </a:rPr>
              <a:t>статьей 19.28</a:t>
            </a:r>
            <a:r>
              <a:rPr lang="ru-RU" sz="1400" b="1" dirty="0">
                <a:solidFill>
                  <a:schemeClr val="tx1"/>
                </a:solidFill>
              </a:rPr>
              <a:t> Кодекса Российской Федерации об административных </a:t>
            </a:r>
            <a:r>
              <a:rPr lang="ru-RU" sz="1400" b="1" dirty="0" smtClean="0">
                <a:solidFill>
                  <a:schemeClr val="tx1"/>
                </a:solidFill>
              </a:rPr>
              <a:t>правонарушениях</a:t>
            </a:r>
            <a:r>
              <a:rPr lang="ru-RU" sz="1400" dirty="0">
                <a:solidFill>
                  <a:schemeClr val="tx1"/>
                </a:solidFill>
              </a:rPr>
              <a:t> </a:t>
            </a:r>
            <a:r>
              <a:rPr lang="ru-RU" sz="1400" dirty="0" smtClean="0">
                <a:solidFill>
                  <a:schemeClr val="tx1"/>
                </a:solidFill>
              </a:rPr>
              <a:t>(п.7.1 ч.1 ст. 31 44-ФЗ)</a:t>
            </a:r>
            <a:endParaRPr lang="ru-RU" sz="1400" dirty="0">
              <a:solidFill>
                <a:schemeClr val="tx1"/>
              </a:solidFill>
            </a:endParaRPr>
          </a:p>
          <a:p>
            <a:pPr marL="114300" indent="0">
              <a:buNone/>
            </a:pPr>
            <a:endParaRPr lang="ru-RU" sz="1400" dirty="0" smtClean="0">
              <a:solidFill>
                <a:schemeClr val="tx1"/>
              </a:solidFill>
            </a:endParaRPr>
          </a:p>
          <a:p>
            <a:pPr marL="114300" indent="0">
              <a:buNone/>
            </a:pPr>
            <a:r>
              <a:rPr lang="ru-RU" sz="1400" b="1" dirty="0"/>
              <a:t>КоАП РФ Статья 19.28. Незаконное вознаграждение от имени юридического </a:t>
            </a:r>
            <a:r>
              <a:rPr lang="ru-RU" sz="1400" b="1" dirty="0" smtClean="0"/>
              <a:t>лица</a:t>
            </a:r>
          </a:p>
          <a:p>
            <a:pPr marL="114300" indent="0">
              <a:buNone/>
            </a:pPr>
            <a:endParaRPr lang="ru-RU" sz="1400" b="1" dirty="0">
              <a:solidFill>
                <a:schemeClr val="tx1"/>
              </a:solidFill>
            </a:endParaRPr>
          </a:p>
          <a:p>
            <a:pPr marL="137160" indent="0">
              <a:buNone/>
            </a:pPr>
            <a:r>
              <a:rPr lang="ru-RU" sz="1400" dirty="0">
                <a:solidFill>
                  <a:schemeClr val="tx1"/>
                </a:solidFill>
              </a:rPr>
              <a:t>Подпунктом  «о» 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p>
          <a:p>
            <a:pPr marL="137160" indent="0">
              <a:buNone/>
            </a:pPr>
            <a:r>
              <a:rPr lang="ru-RU" sz="1400" dirty="0">
                <a:solidFill>
                  <a:schemeClr val="tx1"/>
                </a:solidFill>
              </a:rPr>
              <a:t>декларацию о соответствии участника закупки требованиям, установленным пунктами 3 - 5, 7 - 11 части 1 статьи 31 указанного Федерального закона.</a:t>
            </a:r>
          </a:p>
          <a:p>
            <a:pPr marL="137160" indent="0">
              <a:buNone/>
            </a:pPr>
            <a:endParaRPr lang="ru-RU" sz="1400" dirty="0">
              <a:solidFill>
                <a:schemeClr val="tx1"/>
              </a:solidFill>
            </a:endParaRPr>
          </a:p>
          <a:p>
            <a:pPr marL="137160" indent="0">
              <a:buNone/>
            </a:pPr>
            <a:r>
              <a:rPr lang="ru-RU" sz="1400" dirty="0">
                <a:solidFill>
                  <a:schemeClr val="tx1"/>
                </a:solidFill>
              </a:rPr>
              <a:t>В силу части 8 статьи  31 Закона о контрактной системе </a:t>
            </a:r>
            <a:endParaRPr lang="ru-RU" sz="1400" dirty="0" smtClean="0">
              <a:solidFill>
                <a:schemeClr val="tx1"/>
              </a:solidFill>
            </a:endParaRPr>
          </a:p>
          <a:p>
            <a:pPr marL="137160" indent="0">
              <a:buNone/>
            </a:pPr>
            <a:r>
              <a:rPr lang="ru-RU" sz="1400" b="1" u="sng" dirty="0" smtClean="0">
                <a:solidFill>
                  <a:schemeClr val="tx1"/>
                </a:solidFill>
              </a:rPr>
              <a:t>комиссия </a:t>
            </a:r>
            <a:r>
              <a:rPr lang="ru-RU" sz="1400" b="1" u="sng" dirty="0">
                <a:solidFill>
                  <a:schemeClr val="tx1"/>
                </a:solidFill>
              </a:rPr>
              <a:t>по осуществлению закупок обязана проверить соответствие участников закупок указанному требованию</a:t>
            </a:r>
            <a:r>
              <a:rPr lang="ru-RU" sz="1400" dirty="0">
                <a:solidFill>
                  <a:schemeClr val="tx1"/>
                </a:solidFill>
              </a:rPr>
              <a:t>!!! </a:t>
            </a:r>
          </a:p>
          <a:p>
            <a:pPr marL="137160" indent="0">
              <a:buNone/>
            </a:pPr>
            <a:endParaRPr lang="ru-RU" sz="1200" dirty="0">
              <a:solidFill>
                <a:schemeClr val="tx1"/>
              </a:solidFill>
            </a:endParaRPr>
          </a:p>
          <a:p>
            <a:pPr marL="114300" indent="0">
              <a:buNone/>
            </a:pPr>
            <a:endParaRPr lang="ru-RU" sz="1200" dirty="0" smtClean="0">
              <a:solidFill>
                <a:schemeClr val="tx1"/>
              </a:solidFill>
            </a:endParaRPr>
          </a:p>
        </p:txBody>
      </p:sp>
    </p:spTree>
    <p:extLst>
      <p:ext uri="{BB962C8B-B14F-4D97-AF65-F5344CB8AC3E}">
        <p14:creationId xmlns:p14="http://schemas.microsoft.com/office/powerpoint/2010/main" val="476131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 Привлечение </a:t>
            </a:r>
            <a:r>
              <a:rPr lang="ru-RU" sz="2000" b="1" dirty="0"/>
              <a:t>компании к административной ответственности (п. 7.1 ч. 1)</a:t>
            </a:r>
            <a:br>
              <a:rPr lang="ru-RU" sz="2000" b="1" dirty="0"/>
            </a:br>
            <a:endParaRPr lang="ru-RU" sz="2000" b="1" dirty="0"/>
          </a:p>
        </p:txBody>
      </p:sp>
      <p:sp>
        <p:nvSpPr>
          <p:cNvPr id="3" name="Объект 2"/>
          <p:cNvSpPr>
            <a:spLocks noGrp="1"/>
          </p:cNvSpPr>
          <p:nvPr>
            <p:ph idx="1"/>
          </p:nvPr>
        </p:nvSpPr>
        <p:spPr>
          <a:xfrm>
            <a:off x="457200" y="1752600"/>
            <a:ext cx="8219256" cy="4196680"/>
          </a:xfrm>
        </p:spPr>
        <p:txBody>
          <a:bodyPr>
            <a:noAutofit/>
          </a:bodyPr>
          <a:lstStyle/>
          <a:p>
            <a:pPr marL="114300" indent="0">
              <a:buNone/>
            </a:pPr>
            <a:endParaRPr lang="ru-RU" sz="1200" dirty="0" smtClean="0">
              <a:solidFill>
                <a:schemeClr val="tx1"/>
              </a:solidFill>
            </a:endParaRPr>
          </a:p>
          <a:p>
            <a:pPr marL="114300" indent="0">
              <a:buNone/>
            </a:pPr>
            <a:r>
              <a:rPr lang="ru-RU" sz="1400" b="1" dirty="0">
                <a:solidFill>
                  <a:schemeClr val="tx1"/>
                </a:solidFill>
              </a:rPr>
              <a:t>Реестр юридических лиц, привлеченных к административной ответственности за незаконное вознаграждение</a:t>
            </a:r>
          </a:p>
          <a:p>
            <a:pPr marL="114300" indent="0">
              <a:buNone/>
            </a:pPr>
            <a:endParaRPr lang="ru-RU" sz="1400" dirty="0" smtClean="0">
              <a:solidFill>
                <a:schemeClr val="tx1"/>
              </a:solidFill>
            </a:endParaRPr>
          </a:p>
          <a:p>
            <a:pPr marL="114300" indent="0">
              <a:buNone/>
            </a:pPr>
            <a:r>
              <a:rPr lang="ru-RU" sz="1400" b="1" dirty="0" smtClean="0">
                <a:solidFill>
                  <a:schemeClr val="tx1"/>
                </a:solidFill>
              </a:rPr>
              <a:t>С </a:t>
            </a:r>
            <a:r>
              <a:rPr lang="ru-RU" sz="1400" b="1" dirty="0">
                <a:solidFill>
                  <a:schemeClr val="tx1"/>
                </a:solidFill>
              </a:rPr>
              <a:t>1 января 2021 года </a:t>
            </a:r>
            <a:r>
              <a:rPr lang="ru-RU" sz="1400" dirty="0">
                <a:solidFill>
                  <a:schemeClr val="tx1"/>
                </a:solidFill>
              </a:rPr>
              <a:t>информация о юридических лицах, привлеченных к административной ответственности по статье 19.28 Кодекса Российской Федерации об административных правонарушениях </a:t>
            </a:r>
            <a:r>
              <a:rPr lang="ru-RU" sz="1400" b="1" dirty="0">
                <a:solidFill>
                  <a:schemeClr val="tx1"/>
                </a:solidFill>
              </a:rPr>
              <a:t>подлежит включению в </a:t>
            </a:r>
            <a:r>
              <a:rPr lang="ru-RU" sz="1400" b="1" dirty="0" smtClean="0">
                <a:solidFill>
                  <a:schemeClr val="tx1"/>
                </a:solidFill>
              </a:rPr>
              <a:t>ЕИС в </a:t>
            </a:r>
            <a:r>
              <a:rPr lang="ru-RU" sz="1400" b="1" dirty="0">
                <a:solidFill>
                  <a:schemeClr val="tx1"/>
                </a:solidFill>
              </a:rPr>
              <a:t>сфере закупок товаров, работ, услуг для обеспечения государственных и муниципальных нужд, осуществляемых в электронной форме </a:t>
            </a:r>
            <a:endParaRPr lang="ru-RU" sz="1400" b="1" dirty="0" smtClean="0">
              <a:solidFill>
                <a:schemeClr val="tx1"/>
              </a:solidFill>
            </a:endParaRPr>
          </a:p>
          <a:p>
            <a:pPr marL="114300" indent="0">
              <a:buNone/>
            </a:pPr>
            <a:endParaRPr lang="ru-RU" sz="1400" b="1" dirty="0">
              <a:solidFill>
                <a:schemeClr val="tx1"/>
              </a:solidFill>
            </a:endParaRPr>
          </a:p>
          <a:p>
            <a:pPr marL="114300" indent="0">
              <a:buNone/>
            </a:pPr>
            <a:r>
              <a:rPr lang="ru-RU" sz="1400" dirty="0" smtClean="0">
                <a:solidFill>
                  <a:schemeClr val="tx1"/>
                </a:solidFill>
              </a:rPr>
              <a:t>Информация </a:t>
            </a:r>
            <a:r>
              <a:rPr lang="ru-RU" sz="1400" dirty="0">
                <a:solidFill>
                  <a:schemeClr val="tx1"/>
                </a:solidFill>
              </a:rPr>
              <a:t>о привлечении лица к административной ответственности по статье 19.28 КоАП РФ </a:t>
            </a:r>
            <a:r>
              <a:rPr lang="ru-RU" sz="1400" b="1" dirty="0">
                <a:solidFill>
                  <a:schemeClr val="tx1"/>
                </a:solidFill>
              </a:rPr>
              <a:t>формируется в </a:t>
            </a:r>
            <a:r>
              <a:rPr lang="ru-RU" sz="1400" b="1" dirty="0" smtClean="0">
                <a:solidFill>
                  <a:schemeClr val="tx1"/>
                </a:solidFill>
              </a:rPr>
              <a:t>ЕИС автоматически </a:t>
            </a:r>
            <a:r>
              <a:rPr lang="ru-RU" sz="1400" b="1" dirty="0">
                <a:solidFill>
                  <a:schemeClr val="tx1"/>
                </a:solidFill>
              </a:rPr>
              <a:t>на основании сведений, передаваемых Генеральной прокуратурой Российской Федерации Федеральному казначейству</a:t>
            </a:r>
            <a:r>
              <a:rPr lang="ru-RU" sz="1400" dirty="0" smtClean="0">
                <a:solidFill>
                  <a:schemeClr val="tx1"/>
                </a:solidFill>
              </a:rPr>
              <a:t>.</a:t>
            </a:r>
          </a:p>
          <a:p>
            <a:pPr marL="114300" indent="0">
              <a:buNone/>
            </a:pPr>
            <a:endParaRPr lang="ru-RU" sz="1400" dirty="0">
              <a:solidFill>
                <a:schemeClr val="tx1"/>
              </a:solidFill>
            </a:endParaRPr>
          </a:p>
          <a:p>
            <a:pPr marL="114300" indent="0">
              <a:buNone/>
            </a:pPr>
            <a:r>
              <a:rPr lang="ru-RU" sz="1400" dirty="0">
                <a:solidFill>
                  <a:schemeClr val="tx1"/>
                </a:solidFill>
              </a:rPr>
              <a:t>Указанная информация отражается в </a:t>
            </a:r>
            <a:r>
              <a:rPr lang="ru-RU" sz="1400" b="1" dirty="0">
                <a:solidFill>
                  <a:schemeClr val="tx1"/>
                </a:solidFill>
              </a:rPr>
              <a:t>Едином реестре участников закупок </a:t>
            </a:r>
            <a:r>
              <a:rPr lang="ru-RU" sz="1400" dirty="0">
                <a:solidFill>
                  <a:schemeClr val="tx1"/>
                </a:solidFill>
              </a:rPr>
              <a:t>(</a:t>
            </a:r>
            <a:r>
              <a:rPr lang="ru-RU" sz="1400" dirty="0">
                <a:solidFill>
                  <a:schemeClr val="tx1"/>
                </a:solidFill>
                <a:hlinkClick r:id="rId2"/>
              </a:rPr>
              <a:t>https://zakupki.gov.ru</a:t>
            </a:r>
            <a:r>
              <a:rPr lang="ru-RU" sz="1400" dirty="0">
                <a:solidFill>
                  <a:schemeClr val="tx1"/>
                </a:solidFill>
              </a:rPr>
              <a:t>) и является доступной для </a:t>
            </a:r>
            <a:r>
              <a:rPr lang="ru-RU" sz="1400" dirty="0" smtClean="0">
                <a:solidFill>
                  <a:schemeClr val="tx1"/>
                </a:solidFill>
              </a:rPr>
              <a:t>неограниченного </a:t>
            </a:r>
            <a:r>
              <a:rPr lang="ru-RU" sz="1400" dirty="0">
                <a:solidFill>
                  <a:schemeClr val="tx1"/>
                </a:solidFill>
              </a:rPr>
              <a:t>круга лиц.</a:t>
            </a:r>
          </a:p>
          <a:p>
            <a:pPr marL="114300" indent="0">
              <a:buNone/>
            </a:pPr>
            <a:endParaRPr lang="ru-RU" sz="1200" dirty="0" smtClean="0">
              <a:solidFill>
                <a:schemeClr val="tx1"/>
              </a:solidFill>
            </a:endParaRPr>
          </a:p>
        </p:txBody>
      </p:sp>
    </p:spTree>
    <p:extLst>
      <p:ext uri="{BB962C8B-B14F-4D97-AF65-F5344CB8AC3E}">
        <p14:creationId xmlns:p14="http://schemas.microsoft.com/office/powerpoint/2010/main" val="1718217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Единые ТРЕБОВАНИЯ. Наличие интеллектуальных прав (п. 8 ч. </a:t>
            </a:r>
            <a:r>
              <a:rPr lang="ru-RU" sz="2000" b="1" dirty="0" smtClean="0"/>
              <a:t>1 ст. 31 44-ФЗ)</a:t>
            </a:r>
            <a:r>
              <a:rPr lang="ru-RU" sz="2000" b="1" dirty="0"/>
              <a:t/>
            </a:r>
            <a:br>
              <a:rPr lang="ru-RU" sz="2000" b="1" dirty="0"/>
            </a:b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100" dirty="0" smtClean="0">
                <a:solidFill>
                  <a:schemeClr val="tx1"/>
                </a:solidFill>
              </a:rPr>
              <a:t>7) </a:t>
            </a:r>
            <a:r>
              <a:rPr lang="ru-RU" sz="1100" b="1" dirty="0">
                <a:solidFill>
                  <a:schemeClr val="bg2">
                    <a:lumMod val="50000"/>
                  </a:schemeClr>
                </a:solidFill>
              </a:rPr>
              <a:t>О</a:t>
            </a:r>
            <a:r>
              <a:rPr lang="ru-RU" sz="1100" b="1" dirty="0" smtClean="0">
                <a:solidFill>
                  <a:schemeClr val="bg2">
                    <a:lumMod val="50000"/>
                  </a:schemeClr>
                </a:solidFill>
              </a:rPr>
              <a:t>бладание </a:t>
            </a:r>
            <a:r>
              <a:rPr lang="ru-RU" sz="1100" b="1" dirty="0">
                <a:solidFill>
                  <a:schemeClr val="bg2">
                    <a:lumMod val="50000"/>
                  </a:schemeClr>
                </a:solidFill>
              </a:rPr>
              <a:t>участником закупки исключительными правами на результаты интеллектуальной деятельности</a:t>
            </a:r>
            <a:r>
              <a:rPr lang="ru-RU" sz="1100" dirty="0">
                <a:solidFill>
                  <a:schemeClr val="tx1"/>
                </a:solidFill>
              </a:rPr>
              <a:t>, если в связи с исполнением контракта заказчик приобретает права на такие результаты, за исключением случаев заключения контрактов на создание произведений литературы или искусства, исполнения, на финансирование проката или показа национального </a:t>
            </a:r>
            <a:r>
              <a:rPr lang="ru-RU" sz="1100" dirty="0" smtClean="0">
                <a:solidFill>
                  <a:schemeClr val="tx1"/>
                </a:solidFill>
              </a:rPr>
              <a:t>фильма (п.8 ч.1 ст. 31 44-ФЗ)</a:t>
            </a:r>
          </a:p>
          <a:p>
            <a:pPr marL="114300" indent="0">
              <a:buNone/>
            </a:pPr>
            <a:endParaRPr lang="ru-RU" sz="1100" dirty="0">
              <a:solidFill>
                <a:schemeClr val="tx1"/>
              </a:solidFill>
            </a:endParaRPr>
          </a:p>
          <a:p>
            <a:pPr marL="137160" indent="0">
              <a:buNone/>
            </a:pPr>
            <a:r>
              <a:rPr lang="ru-RU" sz="1100" b="1" dirty="0"/>
              <a:t>Требование актуально для закупок объектов интеллектуальной </a:t>
            </a:r>
            <a:r>
              <a:rPr lang="ru-RU" sz="1100" b="1" dirty="0" smtClean="0"/>
              <a:t>собственности</a:t>
            </a:r>
            <a:r>
              <a:rPr lang="ru-RU" sz="1100" dirty="0" smtClean="0"/>
              <a:t>, указанных в статье 1225 ГК РФ: </a:t>
            </a:r>
          </a:p>
          <a:p>
            <a:pPr marL="137160" indent="0">
              <a:buNone/>
            </a:pPr>
            <a:endParaRPr lang="ru-RU" sz="1100" dirty="0" smtClean="0">
              <a:solidFill>
                <a:schemeClr val="tx1"/>
              </a:solidFill>
            </a:endParaRPr>
          </a:p>
          <a:p>
            <a:pPr marL="137160" indent="0">
              <a:buNone/>
            </a:pPr>
            <a:r>
              <a:rPr lang="ru-RU" sz="1100" dirty="0" smtClean="0">
                <a:solidFill>
                  <a:schemeClr val="tx1"/>
                </a:solidFill>
              </a:rPr>
              <a:t>Результатами </a:t>
            </a:r>
            <a:r>
              <a:rPr lang="ru-RU" sz="1100" dirty="0">
                <a:solidFill>
                  <a:schemeClr val="tx1"/>
                </a:solidFill>
              </a:rPr>
              <a:t>интеллектуальной деятельности и приравненными к ним средствами индивидуализации юридических лиц, товаров, работ, услуг и предприятий, которым предоставляется правовая охрана (интеллектуальной собственностью), </a:t>
            </a:r>
            <a:r>
              <a:rPr lang="ru-RU" sz="1100" dirty="0" smtClean="0">
                <a:solidFill>
                  <a:schemeClr val="tx1"/>
                </a:solidFill>
              </a:rPr>
              <a:t>являются: произведения </a:t>
            </a:r>
            <a:r>
              <a:rPr lang="ru-RU" sz="1100" dirty="0">
                <a:solidFill>
                  <a:schemeClr val="tx1"/>
                </a:solidFill>
              </a:rPr>
              <a:t>науки, литературы и </a:t>
            </a:r>
            <a:r>
              <a:rPr lang="ru-RU" sz="1100" dirty="0" smtClean="0">
                <a:solidFill>
                  <a:schemeClr val="tx1"/>
                </a:solidFill>
              </a:rPr>
              <a:t>искусства; программы </a:t>
            </a:r>
            <a:r>
              <a:rPr lang="ru-RU" sz="1100" dirty="0">
                <a:solidFill>
                  <a:schemeClr val="tx1"/>
                </a:solidFill>
              </a:rPr>
              <a:t>для электронных вычислительных машин (программы для ЭВМ</a:t>
            </a:r>
            <a:r>
              <a:rPr lang="ru-RU" sz="1100" dirty="0" smtClean="0">
                <a:solidFill>
                  <a:schemeClr val="tx1"/>
                </a:solidFill>
              </a:rPr>
              <a:t>); базы данных; исполнения; фонограммы; сообщение </a:t>
            </a:r>
            <a:r>
              <a:rPr lang="ru-RU" sz="1100" dirty="0">
                <a:solidFill>
                  <a:schemeClr val="tx1"/>
                </a:solidFill>
              </a:rPr>
              <a:t>в эфир или по кабелю радио- или телепередач (вещание организаций эфирного или кабельного вещания</a:t>
            </a:r>
            <a:r>
              <a:rPr lang="ru-RU" sz="1100" dirty="0" smtClean="0">
                <a:solidFill>
                  <a:schemeClr val="tx1"/>
                </a:solidFill>
              </a:rPr>
              <a:t>); изобретения; полезные модели; промышленные образцы; селекционные достижения; топологии </a:t>
            </a:r>
            <a:r>
              <a:rPr lang="ru-RU" sz="1100" dirty="0">
                <a:solidFill>
                  <a:schemeClr val="tx1"/>
                </a:solidFill>
              </a:rPr>
              <a:t>интегральных </a:t>
            </a:r>
            <a:r>
              <a:rPr lang="ru-RU" sz="1100" dirty="0" smtClean="0">
                <a:solidFill>
                  <a:schemeClr val="tx1"/>
                </a:solidFill>
              </a:rPr>
              <a:t>микросхем; секреты </a:t>
            </a:r>
            <a:r>
              <a:rPr lang="ru-RU" sz="1100" dirty="0">
                <a:solidFill>
                  <a:schemeClr val="tx1"/>
                </a:solidFill>
              </a:rPr>
              <a:t>производства (ноу-хау</a:t>
            </a:r>
            <a:r>
              <a:rPr lang="ru-RU" sz="1100" dirty="0" smtClean="0">
                <a:solidFill>
                  <a:schemeClr val="tx1"/>
                </a:solidFill>
              </a:rPr>
              <a:t>); фирменные наименования; товарные </a:t>
            </a:r>
            <a:r>
              <a:rPr lang="ru-RU" sz="1100" dirty="0">
                <a:solidFill>
                  <a:schemeClr val="tx1"/>
                </a:solidFill>
              </a:rPr>
              <a:t>знаки и знаки </a:t>
            </a:r>
            <a:r>
              <a:rPr lang="ru-RU" sz="1100" dirty="0" smtClean="0">
                <a:solidFill>
                  <a:schemeClr val="tx1"/>
                </a:solidFill>
              </a:rPr>
              <a:t>обслуживания; географические указания; наименования </a:t>
            </a:r>
            <a:r>
              <a:rPr lang="ru-RU" sz="1100" dirty="0">
                <a:solidFill>
                  <a:schemeClr val="tx1"/>
                </a:solidFill>
              </a:rPr>
              <a:t>мест происхождения </a:t>
            </a:r>
            <a:r>
              <a:rPr lang="ru-RU" sz="1100" dirty="0" smtClean="0">
                <a:solidFill>
                  <a:schemeClr val="tx1"/>
                </a:solidFill>
              </a:rPr>
              <a:t>товаров; коммерческие </a:t>
            </a:r>
            <a:r>
              <a:rPr lang="ru-RU" sz="1100" dirty="0">
                <a:solidFill>
                  <a:schemeClr val="tx1"/>
                </a:solidFill>
              </a:rPr>
              <a:t>обозначения.</a:t>
            </a:r>
          </a:p>
          <a:p>
            <a:pPr marL="137160" indent="0">
              <a:buNone/>
            </a:pPr>
            <a:endParaRPr lang="ru-RU" sz="1100" dirty="0">
              <a:solidFill>
                <a:schemeClr val="tx1"/>
              </a:solidFill>
            </a:endParaRPr>
          </a:p>
          <a:p>
            <a:pPr marL="137160" indent="0">
              <a:buNone/>
            </a:pPr>
            <a:r>
              <a:rPr lang="ru-RU" sz="1100" dirty="0" smtClean="0">
                <a:solidFill>
                  <a:schemeClr val="tx1"/>
                </a:solidFill>
              </a:rPr>
              <a:t>Подпунктом  </a:t>
            </a:r>
            <a:r>
              <a:rPr lang="ru-RU" sz="1100" dirty="0">
                <a:solidFill>
                  <a:schemeClr val="tx1"/>
                </a:solidFill>
              </a:rPr>
              <a:t>«о» 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r>
              <a:rPr lang="ru-RU" sz="1100" dirty="0" smtClean="0">
                <a:solidFill>
                  <a:schemeClr val="tx1"/>
                </a:solidFill>
              </a:rPr>
              <a:t> декларацию </a:t>
            </a:r>
            <a:r>
              <a:rPr lang="ru-RU" sz="1100" dirty="0">
                <a:solidFill>
                  <a:schemeClr val="tx1"/>
                </a:solidFill>
              </a:rPr>
              <a:t>о соответствии участника закупки требованиям, установленным пунктами 3 - 5, 7 - 11 части 1 статьи 31 указанного Федерального закона.</a:t>
            </a:r>
          </a:p>
          <a:p>
            <a:pPr marL="137160" indent="0">
              <a:buNone/>
            </a:pPr>
            <a:endParaRPr lang="ru-RU" sz="1100" dirty="0">
              <a:solidFill>
                <a:schemeClr val="tx1"/>
              </a:solidFill>
            </a:endParaRPr>
          </a:p>
          <a:p>
            <a:pPr marL="137160" indent="0">
              <a:buNone/>
            </a:pPr>
            <a:r>
              <a:rPr lang="ru-RU" sz="1100" dirty="0">
                <a:solidFill>
                  <a:schemeClr val="tx1"/>
                </a:solidFill>
              </a:rPr>
              <a:t>Комиссия по осуществлению закупок </a:t>
            </a:r>
            <a:r>
              <a:rPr lang="ru-RU" sz="1100" b="1" dirty="0">
                <a:solidFill>
                  <a:schemeClr val="tx1"/>
                </a:solidFill>
              </a:rPr>
              <a:t>вправе проверять </a:t>
            </a:r>
            <a:r>
              <a:rPr lang="ru-RU" sz="1100" dirty="0">
                <a:solidFill>
                  <a:schemeClr val="tx1"/>
                </a:solidFill>
              </a:rPr>
              <a:t>соответствие участника закупки указанному требованию.</a:t>
            </a:r>
          </a:p>
          <a:p>
            <a:pPr marL="114300" indent="0">
              <a:buNone/>
            </a:pPr>
            <a:endParaRPr lang="ru-RU" sz="1200" dirty="0">
              <a:solidFill>
                <a:schemeClr val="tx1"/>
              </a:solidFill>
            </a:endParaRPr>
          </a:p>
        </p:txBody>
      </p:sp>
    </p:spTree>
    <p:extLst>
      <p:ext uri="{BB962C8B-B14F-4D97-AF65-F5344CB8AC3E}">
        <p14:creationId xmlns:p14="http://schemas.microsoft.com/office/powerpoint/2010/main" val="358693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Участник закупки. Единые требования к участникам закупки</a:t>
            </a:r>
            <a:endParaRPr lang="ru-RU" sz="2800" b="1" dirty="0"/>
          </a:p>
        </p:txBody>
      </p:sp>
      <p:sp>
        <p:nvSpPr>
          <p:cNvPr id="3" name="Объект 2"/>
          <p:cNvSpPr>
            <a:spLocks noGrp="1"/>
          </p:cNvSpPr>
          <p:nvPr>
            <p:ph idx="1"/>
          </p:nvPr>
        </p:nvSpPr>
        <p:spPr>
          <a:xfrm>
            <a:off x="457200" y="1556792"/>
            <a:ext cx="8219256" cy="5184576"/>
          </a:xfrm>
        </p:spPr>
        <p:txBody>
          <a:bodyPr>
            <a:noAutofit/>
          </a:bodyPr>
          <a:lstStyle/>
          <a:p>
            <a:pPr marL="137160" indent="0">
              <a:buNone/>
            </a:pPr>
            <a:endParaRPr lang="ru-RU" sz="1300" b="1" dirty="0" smtClean="0">
              <a:solidFill>
                <a:schemeClr val="tx1"/>
              </a:solidFill>
            </a:endParaRPr>
          </a:p>
          <a:p>
            <a:pPr marL="137160" indent="0">
              <a:buNone/>
            </a:pPr>
            <a:r>
              <a:rPr lang="ru-RU" sz="1300" b="1" dirty="0" smtClean="0">
                <a:solidFill>
                  <a:schemeClr val="tx1"/>
                </a:solidFill>
              </a:rPr>
              <a:t>Федеральный закон </a:t>
            </a:r>
            <a:r>
              <a:rPr lang="ru-RU" sz="1300" b="1" dirty="0">
                <a:solidFill>
                  <a:schemeClr val="tx1"/>
                </a:solidFill>
              </a:rPr>
              <a:t>от 02.07.2021 №</a:t>
            </a:r>
            <a:r>
              <a:rPr lang="ru-RU" sz="1300" b="1" dirty="0" smtClean="0">
                <a:solidFill>
                  <a:schemeClr val="tx1"/>
                </a:solidFill>
              </a:rPr>
              <a:t> 360-ФЗ: С 01.01.2022</a:t>
            </a:r>
            <a:endParaRPr lang="ru-RU" sz="1300" b="1" dirty="0">
              <a:solidFill>
                <a:schemeClr val="tx1"/>
              </a:solidFill>
            </a:endParaRPr>
          </a:p>
          <a:p>
            <a:pPr marL="137160" indent="0">
              <a:buNone/>
            </a:pPr>
            <a:r>
              <a:rPr lang="ru-RU" sz="1300" dirty="0" smtClean="0">
                <a:solidFill>
                  <a:schemeClr val="tx1"/>
                </a:solidFill>
              </a:rPr>
              <a:t>При </a:t>
            </a:r>
            <a:r>
              <a:rPr lang="ru-RU" sz="1300" dirty="0">
                <a:solidFill>
                  <a:schemeClr val="tx1"/>
                </a:solidFill>
              </a:rPr>
              <a:t>применении </a:t>
            </a:r>
            <a:r>
              <a:rPr lang="ru-RU" sz="1300" b="1" dirty="0">
                <a:solidFill>
                  <a:schemeClr val="tx1"/>
                </a:solidFill>
              </a:rPr>
              <a:t>конкурентных </a:t>
            </a:r>
            <a:r>
              <a:rPr lang="ru-RU" sz="1300" b="1" dirty="0" smtClean="0">
                <a:solidFill>
                  <a:schemeClr val="tx1"/>
                </a:solidFill>
              </a:rPr>
              <a:t>способов (электронный аукцион, электронный конкурс, запрос котировок в электронной форме), </a:t>
            </a:r>
            <a:r>
              <a:rPr lang="ru-RU" sz="1300" b="1" dirty="0">
                <a:solidFill>
                  <a:schemeClr val="tx1"/>
                </a:solidFill>
              </a:rPr>
              <a:t>при осуществлении закупки </a:t>
            </a:r>
            <a:r>
              <a:rPr lang="ru-RU" sz="1300" b="1" u="sng" dirty="0">
                <a:solidFill>
                  <a:schemeClr val="tx1"/>
                </a:solidFill>
              </a:rPr>
              <a:t>у единственного поставщика (подрядчика, исполнителя) в случаях, предусмотренных пунктами 4, 5, 18, 30, 42, 49, 54 и 59 части 1 статьи 93</a:t>
            </a:r>
            <a:r>
              <a:rPr lang="ru-RU" sz="1300" u="sng" dirty="0">
                <a:solidFill>
                  <a:schemeClr val="tx1"/>
                </a:solidFill>
              </a:rPr>
              <a:t> </a:t>
            </a:r>
            <a:r>
              <a:rPr lang="ru-RU" sz="1300" b="1" u="sng" dirty="0" smtClean="0">
                <a:solidFill>
                  <a:schemeClr val="tx1"/>
                </a:solidFill>
              </a:rPr>
              <a:t>Закона о контрактной системе</a:t>
            </a:r>
            <a:r>
              <a:rPr lang="ru-RU" sz="1300" dirty="0" smtClean="0">
                <a:solidFill>
                  <a:schemeClr val="tx1"/>
                </a:solidFill>
              </a:rPr>
              <a:t>, </a:t>
            </a:r>
            <a:r>
              <a:rPr lang="ru-RU" sz="1300" b="1" dirty="0">
                <a:solidFill>
                  <a:schemeClr val="tx1"/>
                </a:solidFill>
              </a:rPr>
              <a:t>заказчик устанавливает </a:t>
            </a:r>
            <a:r>
              <a:rPr lang="ru-RU" sz="1300" b="1" dirty="0" smtClean="0">
                <a:solidFill>
                  <a:schemeClr val="tx1"/>
                </a:solidFill>
              </a:rPr>
              <a:t>единые </a:t>
            </a:r>
            <a:r>
              <a:rPr lang="ru-RU" sz="1300" b="1" dirty="0">
                <a:solidFill>
                  <a:schemeClr val="tx1"/>
                </a:solidFill>
              </a:rPr>
              <a:t>требования </a:t>
            </a:r>
            <a:r>
              <a:rPr lang="ru-RU" sz="1300" dirty="0">
                <a:solidFill>
                  <a:schemeClr val="tx1"/>
                </a:solidFill>
              </a:rPr>
              <a:t>к участникам </a:t>
            </a:r>
            <a:r>
              <a:rPr lang="ru-RU" sz="1300" dirty="0" smtClean="0">
                <a:solidFill>
                  <a:schemeClr val="tx1"/>
                </a:solidFill>
              </a:rPr>
              <a:t>закупки.</a:t>
            </a:r>
          </a:p>
          <a:p>
            <a:pPr marL="137160" indent="0">
              <a:buNone/>
            </a:pPr>
            <a:r>
              <a:rPr lang="ru-RU" sz="1300" b="1" dirty="0">
                <a:solidFill>
                  <a:schemeClr val="tx1"/>
                </a:solidFill>
              </a:rPr>
              <a:t>Указанные </a:t>
            </a:r>
            <a:r>
              <a:rPr lang="ru-RU" sz="1300" b="1" dirty="0" smtClean="0">
                <a:solidFill>
                  <a:schemeClr val="tx1"/>
                </a:solidFill>
              </a:rPr>
              <a:t>требования </a:t>
            </a:r>
            <a:r>
              <a:rPr lang="ru-RU" sz="1300" b="1" dirty="0">
                <a:solidFill>
                  <a:schemeClr val="tx1"/>
                </a:solidFill>
              </a:rPr>
              <a:t>предъявляются в равной мере ко всем участникам закупок.</a:t>
            </a:r>
          </a:p>
          <a:p>
            <a:pPr marL="137160" indent="0">
              <a:buNone/>
            </a:pPr>
            <a:endParaRPr lang="ru-RU" sz="1300" dirty="0">
              <a:solidFill>
                <a:schemeClr val="tx1"/>
              </a:solidFill>
            </a:endParaRPr>
          </a:p>
          <a:p>
            <a:pPr marL="137160" indent="0">
              <a:buNone/>
            </a:pPr>
            <a:r>
              <a:rPr lang="ru-RU" sz="1300" b="1" dirty="0" smtClean="0">
                <a:solidFill>
                  <a:schemeClr val="tx1"/>
                </a:solidFill>
              </a:rPr>
              <a:t>Как было ранее? До 01.01.2022: </a:t>
            </a:r>
            <a:r>
              <a:rPr lang="ru-RU" sz="1300" dirty="0" smtClean="0">
                <a:solidFill>
                  <a:schemeClr val="tx1"/>
                </a:solidFill>
              </a:rPr>
              <a:t>при осуществлении закупки заказчик устанавливает следующие единые требования к участникам закупки</a:t>
            </a:r>
            <a:endParaRPr lang="ru-RU" sz="1300" dirty="0">
              <a:solidFill>
                <a:schemeClr val="tx1"/>
              </a:solidFill>
            </a:endParaRPr>
          </a:p>
          <a:p>
            <a:pPr marL="137160" indent="0">
              <a:buNone/>
            </a:pPr>
            <a:r>
              <a:rPr lang="ru-RU" sz="1300" b="1" dirty="0" smtClean="0">
                <a:solidFill>
                  <a:schemeClr val="tx1"/>
                </a:solidFill>
              </a:rPr>
              <a:t>Письмо </a:t>
            </a:r>
            <a:r>
              <a:rPr lang="ru-RU" sz="1300" b="1" dirty="0">
                <a:solidFill>
                  <a:schemeClr val="tx1"/>
                </a:solidFill>
              </a:rPr>
              <a:t>Минфина России от 28.02.2020 № 24-02-08/14654 </a:t>
            </a:r>
            <a:r>
              <a:rPr lang="ru-RU" sz="1300" dirty="0">
                <a:solidFill>
                  <a:schemeClr val="tx1"/>
                </a:solidFill>
              </a:rPr>
              <a:t>"О распространении единых требований к участникам закупки при закупке у единственного поставщика (подрядчика, исполнителя</a:t>
            </a:r>
            <a:r>
              <a:rPr lang="ru-RU" sz="1300" dirty="0" smtClean="0">
                <a:solidFill>
                  <a:schemeClr val="tx1"/>
                </a:solidFill>
              </a:rPr>
              <a:t>)"</a:t>
            </a:r>
          </a:p>
          <a:p>
            <a:pPr marL="137160" indent="0">
              <a:buNone/>
            </a:pPr>
            <a:r>
              <a:rPr lang="ru-RU" sz="1300" dirty="0">
                <a:solidFill>
                  <a:schemeClr val="tx1"/>
                </a:solidFill>
              </a:rPr>
              <a:t>Статьей 31 Закона о контрактной системе предусмотрены единые требования к участникам закупки.</a:t>
            </a:r>
          </a:p>
          <a:p>
            <a:pPr marL="137160" indent="0">
              <a:buNone/>
            </a:pPr>
            <a:r>
              <a:rPr lang="ru-RU" sz="1300" dirty="0" smtClean="0">
                <a:solidFill>
                  <a:schemeClr val="tx1"/>
                </a:solidFill>
              </a:rPr>
              <a:t>При </a:t>
            </a:r>
            <a:r>
              <a:rPr lang="ru-RU" sz="1300" dirty="0">
                <a:solidFill>
                  <a:schemeClr val="tx1"/>
                </a:solidFill>
              </a:rPr>
              <a:t>этом требования, установленные статьей 31 Закона о контрактной системе, </a:t>
            </a:r>
            <a:r>
              <a:rPr lang="ru-RU" sz="1300" b="1" dirty="0">
                <a:solidFill>
                  <a:schemeClr val="tx1"/>
                </a:solidFill>
              </a:rPr>
              <a:t>распространяются на всех участников закупки в равной степени, в том числе на лиц, с которыми заключается контракт как с единственным поставщиком </a:t>
            </a:r>
            <a:r>
              <a:rPr lang="ru-RU" sz="1300" dirty="0">
                <a:solidFill>
                  <a:schemeClr val="tx1"/>
                </a:solidFill>
              </a:rPr>
              <a:t>(подрядчиком, исполнителем) в случаях, предусмотренных частью 1 статьи 93 Закона о контрактной системе</a:t>
            </a:r>
            <a:r>
              <a:rPr lang="ru-RU" sz="1300" dirty="0" smtClean="0">
                <a:solidFill>
                  <a:schemeClr val="tx1"/>
                </a:solidFill>
              </a:rPr>
              <a:t>.</a:t>
            </a:r>
          </a:p>
          <a:p>
            <a:pPr marL="137160" indent="0">
              <a:buNone/>
            </a:pPr>
            <a:endParaRPr lang="ru-RU" sz="1200" dirty="0" smtClean="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p:txBody>
      </p:sp>
    </p:spTree>
    <p:extLst>
      <p:ext uri="{BB962C8B-B14F-4D97-AF65-F5344CB8AC3E}">
        <p14:creationId xmlns:p14="http://schemas.microsoft.com/office/powerpoint/2010/main" val="3866230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 ОТСУТСТВИЕ КОНФЛИКТА ИНТЕРЕСОВ (</a:t>
            </a:r>
            <a:r>
              <a:rPr lang="ru-RU" sz="2000" b="1" dirty="0" smtClean="0"/>
              <a:t>п.9 </a:t>
            </a:r>
            <a:r>
              <a:rPr lang="ru-RU" sz="2000" b="1" dirty="0" smtClean="0"/>
              <a:t>ч.1 ст. 31 44-ФЗ)</a:t>
            </a: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smtClean="0">
              <a:solidFill>
                <a:schemeClr val="tx1"/>
              </a:solidFill>
            </a:endParaRPr>
          </a:p>
          <a:p>
            <a:pPr marL="114300" indent="0">
              <a:buNone/>
            </a:pPr>
            <a:r>
              <a:rPr lang="ru-RU" sz="1200" dirty="0" smtClean="0">
                <a:solidFill>
                  <a:schemeClr val="tx1"/>
                </a:solidFill>
              </a:rPr>
              <a:t>8) </a:t>
            </a:r>
            <a:r>
              <a:rPr lang="ru-RU" sz="1200" b="1" dirty="0" smtClean="0">
                <a:solidFill>
                  <a:schemeClr val="bg2">
                    <a:lumMod val="50000"/>
                  </a:schemeClr>
                </a:solidFill>
              </a:rPr>
              <a:t>Отсутствие </a:t>
            </a:r>
            <a:r>
              <a:rPr lang="ru-RU" sz="1200" b="1" dirty="0">
                <a:solidFill>
                  <a:schemeClr val="bg2">
                    <a:lumMod val="50000"/>
                  </a:schemeClr>
                </a:solidFill>
              </a:rPr>
              <a:t>между участником закупки и заказчиком конфликта интересов</a:t>
            </a:r>
            <a:r>
              <a:rPr lang="ru-RU" sz="1200" dirty="0">
                <a:solidFill>
                  <a:schemeClr val="tx1"/>
                </a:solidFill>
              </a:rPr>
              <a:t>, под которым понимаются </a:t>
            </a:r>
            <a:r>
              <a:rPr lang="ru-RU" sz="1200" b="1" dirty="0">
                <a:solidFill>
                  <a:schemeClr val="tx1"/>
                </a:solidFill>
              </a:rPr>
              <a:t>случаи, при </a:t>
            </a:r>
            <a:r>
              <a:rPr lang="ru-RU" sz="1200" b="1" dirty="0" smtClean="0">
                <a:solidFill>
                  <a:schemeClr val="tx1"/>
                </a:solidFill>
              </a:rPr>
              <a:t>которых:</a:t>
            </a:r>
          </a:p>
          <a:p>
            <a:pPr marL="114300" indent="0">
              <a:buNone/>
            </a:pPr>
            <a:r>
              <a:rPr lang="ru-RU" sz="1200" dirty="0" smtClean="0">
                <a:solidFill>
                  <a:schemeClr val="tx1"/>
                </a:solidFill>
              </a:rPr>
              <a:t>руководитель </a:t>
            </a:r>
            <a:r>
              <a:rPr lang="ru-RU" sz="1200" dirty="0">
                <a:solidFill>
                  <a:schemeClr val="tx1"/>
                </a:solidFill>
              </a:rPr>
              <a:t>заказчика, член комиссии по осуществлению закупок, руководитель контрактной службы заказчика, контрактный управляющий </a:t>
            </a:r>
            <a:endParaRPr lang="ru-RU" sz="1200" dirty="0" smtClean="0">
              <a:solidFill>
                <a:schemeClr val="tx1"/>
              </a:solidFill>
            </a:endParaRPr>
          </a:p>
          <a:p>
            <a:pPr marL="114300" indent="0">
              <a:buNone/>
            </a:pPr>
            <a:r>
              <a:rPr lang="ru-RU" sz="1200" b="1" dirty="0" smtClean="0">
                <a:solidFill>
                  <a:schemeClr val="tx1"/>
                </a:solidFill>
              </a:rPr>
              <a:t>- состоят </a:t>
            </a:r>
            <a:r>
              <a:rPr lang="ru-RU" sz="1200" b="1" dirty="0">
                <a:solidFill>
                  <a:schemeClr val="tx1"/>
                </a:solidFill>
              </a:rPr>
              <a:t>в браке с физическими лицами, являющимися выгодоприобретателями</a:t>
            </a:r>
            <a:r>
              <a:rPr lang="ru-RU" sz="1200" dirty="0">
                <a:solidFill>
                  <a:schemeClr val="tx1"/>
                </a:solidFill>
              </a:rPr>
              <a:t>, </a:t>
            </a:r>
            <a:r>
              <a:rPr lang="ru-RU" sz="1200" b="1" dirty="0">
                <a:solidFill>
                  <a:schemeClr val="tx1"/>
                </a:solidFill>
              </a:rPr>
              <a:t>единоличным исполнительным органом хозяйственного общества </a:t>
            </a:r>
            <a:r>
              <a:rPr lang="ru-RU" sz="1200" dirty="0">
                <a:solidFill>
                  <a:schemeClr val="tx1"/>
                </a:solidFill>
              </a:rPr>
              <a:t>(директором, генеральным директором, управляющим, президентом и другими), </a:t>
            </a:r>
            <a:r>
              <a:rPr lang="ru-RU" sz="1200" b="1" dirty="0">
                <a:solidFill>
                  <a:schemeClr val="tx1"/>
                </a:solidFill>
              </a:rPr>
              <a:t>членами коллегиального исполнительного органа хозяйственного общества</a:t>
            </a:r>
            <a:r>
              <a:rPr lang="ru-RU" sz="1200" dirty="0">
                <a:solidFill>
                  <a:schemeClr val="tx1"/>
                </a:solidFill>
              </a:rPr>
              <a:t>, </a:t>
            </a:r>
            <a:r>
              <a:rPr lang="ru-RU" sz="1200" b="1" dirty="0">
                <a:solidFill>
                  <a:schemeClr val="tx1"/>
                </a:solidFill>
              </a:rPr>
              <a:t>руководителем</a:t>
            </a:r>
            <a:r>
              <a:rPr lang="ru-RU" sz="1200" dirty="0">
                <a:solidFill>
                  <a:schemeClr val="tx1"/>
                </a:solidFill>
              </a:rPr>
              <a:t> (директором, генеральным директором) </a:t>
            </a:r>
            <a:r>
              <a:rPr lang="ru-RU" sz="1200" b="1" dirty="0">
                <a:solidFill>
                  <a:schemeClr val="tx1"/>
                </a:solidFill>
              </a:rPr>
              <a:t>учреждения или унитарного предприятия либо иными органами управления юридических лиц - участников закупки</a:t>
            </a:r>
            <a:r>
              <a:rPr lang="ru-RU" sz="1200" dirty="0">
                <a:solidFill>
                  <a:schemeClr val="tx1"/>
                </a:solidFill>
              </a:rPr>
              <a:t>, </a:t>
            </a:r>
            <a:r>
              <a:rPr lang="ru-RU" sz="1200" b="1" dirty="0">
                <a:solidFill>
                  <a:schemeClr val="tx1"/>
                </a:solidFill>
              </a:rPr>
              <a:t>с физическими лицами, в том числе зарегистрированными в качестве индивидуального предпринимателя, - участниками закупки </a:t>
            </a:r>
            <a:endParaRPr lang="ru-RU" sz="1200" b="1" dirty="0" smtClean="0">
              <a:solidFill>
                <a:schemeClr val="tx1"/>
              </a:solidFill>
            </a:endParaRPr>
          </a:p>
          <a:p>
            <a:pPr marL="114300" indent="0">
              <a:buNone/>
            </a:pPr>
            <a:r>
              <a:rPr lang="ru-RU" sz="1200" dirty="0" smtClean="0">
                <a:solidFill>
                  <a:schemeClr val="tx1"/>
                </a:solidFill>
              </a:rPr>
              <a:t>- либо </a:t>
            </a:r>
            <a:r>
              <a:rPr lang="ru-RU" sz="1200" b="1" dirty="0">
                <a:solidFill>
                  <a:schemeClr val="tx1"/>
                </a:solidFill>
              </a:rPr>
              <a:t>являются близкими родственниками </a:t>
            </a:r>
            <a:r>
              <a:rPr lang="ru-RU" sz="1200" dirty="0">
                <a:solidFill>
                  <a:schemeClr val="tx1"/>
                </a:solidFill>
              </a:rPr>
              <a:t>(родственниками по прямой восходящей и нисходящей линии (родителями и детьми, дедушкой, бабушкой и внуками), полнородными и </a:t>
            </a:r>
            <a:r>
              <a:rPr lang="ru-RU" sz="1200" dirty="0" err="1">
                <a:solidFill>
                  <a:schemeClr val="tx1"/>
                </a:solidFill>
              </a:rPr>
              <a:t>неполнородными</a:t>
            </a:r>
            <a:r>
              <a:rPr lang="ru-RU" sz="1200" dirty="0">
                <a:solidFill>
                  <a:schemeClr val="tx1"/>
                </a:solidFill>
              </a:rPr>
              <a:t> (имеющими общих отца или мать) братьями и сестрами), усыновителями или усыновленными указанных физических лиц. </a:t>
            </a:r>
            <a:endParaRPr lang="ru-RU" sz="1200" dirty="0" smtClean="0">
              <a:solidFill>
                <a:schemeClr val="tx1"/>
              </a:solidFill>
            </a:endParaRPr>
          </a:p>
          <a:p>
            <a:pPr marL="114300" indent="0">
              <a:buNone/>
            </a:pPr>
            <a:endParaRPr lang="ru-RU" sz="1200" dirty="0" smtClean="0">
              <a:solidFill>
                <a:schemeClr val="tx1"/>
              </a:solidFill>
            </a:endParaRPr>
          </a:p>
          <a:p>
            <a:pPr marL="114300" indent="0">
              <a:buNone/>
            </a:pPr>
            <a:r>
              <a:rPr lang="ru-RU" sz="1200" dirty="0" smtClean="0">
                <a:solidFill>
                  <a:schemeClr val="tx1"/>
                </a:solidFill>
              </a:rPr>
              <a:t>Под </a:t>
            </a:r>
            <a:r>
              <a:rPr lang="ru-RU" sz="1200" dirty="0">
                <a:solidFill>
                  <a:schemeClr val="tx1"/>
                </a:solidFill>
              </a:rPr>
              <a:t>выгодоприобретателями </a:t>
            </a:r>
            <a:r>
              <a:rPr lang="ru-RU" sz="1200" dirty="0" smtClean="0">
                <a:solidFill>
                  <a:schemeClr val="tx1"/>
                </a:solidFill>
              </a:rPr>
              <a:t>понимаются </a:t>
            </a:r>
            <a:r>
              <a:rPr lang="ru-RU" sz="1200" b="1" dirty="0">
                <a:solidFill>
                  <a:schemeClr val="tx1"/>
                </a:solidFill>
              </a:rPr>
              <a:t>физические лица, владеющие напрямую или косвенно </a:t>
            </a:r>
            <a:r>
              <a:rPr lang="ru-RU" sz="1200" dirty="0">
                <a:solidFill>
                  <a:schemeClr val="tx1"/>
                </a:solidFill>
              </a:rPr>
              <a:t>(через юридическое лицо или через несколько юридических лиц) </a:t>
            </a:r>
            <a:r>
              <a:rPr lang="ru-RU" sz="1200" b="1" dirty="0">
                <a:solidFill>
                  <a:schemeClr val="tx1"/>
                </a:solidFill>
              </a:rPr>
              <a:t>более чем </a:t>
            </a:r>
            <a:r>
              <a:rPr lang="ru-RU" sz="1200" b="1" u="sng" dirty="0">
                <a:solidFill>
                  <a:schemeClr val="tx1"/>
                </a:solidFill>
              </a:rPr>
              <a:t>десятью процентами </a:t>
            </a:r>
            <a:r>
              <a:rPr lang="ru-RU" sz="1200" b="1" dirty="0">
                <a:solidFill>
                  <a:schemeClr val="tx1"/>
                </a:solidFill>
              </a:rPr>
              <a:t>голосующих акций хозяйственного общества либо долей, превышающей </a:t>
            </a:r>
            <a:r>
              <a:rPr lang="ru-RU" sz="1200" b="1" u="sng" dirty="0">
                <a:solidFill>
                  <a:schemeClr val="tx1"/>
                </a:solidFill>
              </a:rPr>
              <a:t>десять процентов </a:t>
            </a:r>
            <a:r>
              <a:rPr lang="ru-RU" sz="1200" b="1" dirty="0">
                <a:solidFill>
                  <a:schemeClr val="tx1"/>
                </a:solidFill>
              </a:rPr>
              <a:t>в уставном капитале хозяйственного </a:t>
            </a:r>
            <a:r>
              <a:rPr lang="ru-RU" sz="1200" b="1" dirty="0" smtClean="0">
                <a:solidFill>
                  <a:schemeClr val="tx1"/>
                </a:solidFill>
              </a:rPr>
              <a:t>общества</a:t>
            </a:r>
            <a:r>
              <a:rPr lang="ru-RU" sz="1200" dirty="0">
                <a:solidFill>
                  <a:schemeClr val="tx1"/>
                </a:solidFill>
              </a:rPr>
              <a:t>.</a:t>
            </a:r>
          </a:p>
        </p:txBody>
      </p:sp>
    </p:spTree>
    <p:extLst>
      <p:ext uri="{BB962C8B-B14F-4D97-AF65-F5344CB8AC3E}">
        <p14:creationId xmlns:p14="http://schemas.microsoft.com/office/powerpoint/2010/main" val="903132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 ОТСУТСТВИЕ КОНФЛИКТА ИНТЕРЕСОВ (</a:t>
            </a:r>
            <a:r>
              <a:rPr lang="ru-RU" sz="2000" b="1" dirty="0" smtClean="0"/>
              <a:t>п.9 </a:t>
            </a:r>
            <a:r>
              <a:rPr lang="ru-RU" sz="2000" b="1" dirty="0" smtClean="0"/>
              <a:t>ч.1 ст. 31 44-ФЗ)</a:t>
            </a: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smtClean="0">
              <a:solidFill>
                <a:schemeClr val="tx1"/>
              </a:solidFill>
            </a:endParaRPr>
          </a:p>
          <a:p>
            <a:pPr marL="114300" indent="0">
              <a:buNone/>
            </a:pPr>
            <a:r>
              <a:rPr lang="ru-RU" sz="1200" dirty="0">
                <a:solidFill>
                  <a:schemeClr val="tx1"/>
                </a:solidFill>
              </a:rPr>
              <a:t>Подпунктом  «о» 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p>
          <a:p>
            <a:pPr marL="114300" indent="0">
              <a:buNone/>
            </a:pPr>
            <a:r>
              <a:rPr lang="ru-RU" sz="1200" b="1" dirty="0">
                <a:solidFill>
                  <a:schemeClr val="tx1"/>
                </a:solidFill>
              </a:rPr>
              <a:t>декларацию о соответствии </a:t>
            </a:r>
            <a:r>
              <a:rPr lang="ru-RU" sz="1200" dirty="0">
                <a:solidFill>
                  <a:schemeClr val="tx1"/>
                </a:solidFill>
              </a:rPr>
              <a:t>участника закупки требованиям, установленным пунктами 3 - 5, 7 - 11 части 1 статьи 31 указанного Федерального закона.</a:t>
            </a:r>
          </a:p>
          <a:p>
            <a:pPr marL="114300" indent="0">
              <a:buNone/>
            </a:pPr>
            <a:endParaRPr lang="ru-RU" sz="1200" dirty="0">
              <a:solidFill>
                <a:schemeClr val="tx1"/>
              </a:solidFill>
            </a:endParaRPr>
          </a:p>
          <a:p>
            <a:pPr marL="114300" indent="0">
              <a:buNone/>
            </a:pPr>
            <a:r>
              <a:rPr lang="ru-RU" sz="1200" dirty="0">
                <a:solidFill>
                  <a:schemeClr val="tx1"/>
                </a:solidFill>
              </a:rPr>
              <a:t>Комиссия по осуществлению закупок </a:t>
            </a:r>
            <a:r>
              <a:rPr lang="ru-RU" sz="1200" b="1" dirty="0">
                <a:solidFill>
                  <a:schemeClr val="tx1"/>
                </a:solidFill>
              </a:rPr>
              <a:t>вправе проверять </a:t>
            </a:r>
            <a:r>
              <a:rPr lang="ru-RU" sz="1200" dirty="0">
                <a:solidFill>
                  <a:schemeClr val="tx1"/>
                </a:solidFill>
              </a:rPr>
              <a:t>соответствие участника закупки указанному требованию</a:t>
            </a:r>
            <a:r>
              <a:rPr lang="ru-RU" sz="1200" dirty="0" smtClean="0">
                <a:solidFill>
                  <a:schemeClr val="tx1"/>
                </a:solidFill>
              </a:rPr>
              <a:t>.</a:t>
            </a:r>
          </a:p>
          <a:p>
            <a:pPr marL="114300" indent="0">
              <a:buNone/>
            </a:pPr>
            <a:endParaRPr lang="ru-RU" sz="1200" dirty="0">
              <a:solidFill>
                <a:schemeClr val="tx1"/>
              </a:solidFill>
            </a:endParaRPr>
          </a:p>
          <a:p>
            <a:pPr marL="114300" indent="0">
              <a:buNone/>
            </a:pPr>
            <a:r>
              <a:rPr lang="ru-RU" sz="1200" dirty="0">
                <a:solidFill>
                  <a:schemeClr val="tx1"/>
                </a:solidFill>
              </a:rPr>
              <a:t>"</a:t>
            </a:r>
            <a:r>
              <a:rPr lang="ru-RU" sz="1200" b="1" dirty="0">
                <a:solidFill>
                  <a:schemeClr val="tx1"/>
                </a:solidFill>
              </a:rPr>
              <a:t>Обзор судебной практики по делам, связанным с разрешением споров о применении пункта 9 части 1 статьи 31 Федерального закона от 5 апреля 2013 года N 44-ФЗ </a:t>
            </a:r>
            <a:r>
              <a:rPr lang="ru-RU" sz="1200" dirty="0">
                <a:solidFill>
                  <a:schemeClr val="tx1"/>
                </a:solidFill>
              </a:rPr>
              <a:t>"О контрактной системе в сфере закупок товаров, работ, услуг для обеспечения государственных и муниципальных нужд" </a:t>
            </a:r>
          </a:p>
          <a:p>
            <a:pPr marL="114300" indent="0">
              <a:buNone/>
            </a:pPr>
            <a:r>
              <a:rPr lang="ru-RU" sz="1200" dirty="0" smtClean="0">
                <a:solidFill>
                  <a:schemeClr val="tx1"/>
                </a:solidFill>
              </a:rPr>
              <a:t>(</a:t>
            </a:r>
            <a:r>
              <a:rPr lang="ru-RU" sz="1200" b="1" dirty="0">
                <a:solidFill>
                  <a:schemeClr val="tx1"/>
                </a:solidFill>
              </a:rPr>
              <a:t>утв. Президиумом Верховного Суда РФ 28.09.2016</a:t>
            </a:r>
            <a:r>
              <a:rPr lang="ru-RU" sz="1200" dirty="0">
                <a:solidFill>
                  <a:schemeClr val="tx1"/>
                </a:solidFill>
              </a:rPr>
              <a:t>) </a:t>
            </a:r>
            <a:endParaRPr lang="ru-RU" sz="1200" dirty="0" smtClean="0">
              <a:solidFill>
                <a:schemeClr val="tx1"/>
              </a:solidFill>
            </a:endParaRPr>
          </a:p>
          <a:p>
            <a:pPr>
              <a:buFontTx/>
              <a:buChar char="-"/>
            </a:pPr>
            <a:r>
              <a:rPr lang="ru-RU" sz="1200" dirty="0" smtClean="0">
                <a:solidFill>
                  <a:schemeClr val="tx1"/>
                </a:solidFill>
              </a:rPr>
              <a:t>Круг </a:t>
            </a:r>
            <a:r>
              <a:rPr lang="ru-RU" sz="1200" dirty="0">
                <a:solidFill>
                  <a:schemeClr val="tx1"/>
                </a:solidFill>
              </a:rPr>
              <a:t>лиц, одновременное участие которых при осуществлении закупок свидетельствует о конфликте интересов, определяется в соответствии с пунктом 9 части 1 статьи 31 Закона N 44-ФЗ. При этом </a:t>
            </a:r>
            <a:r>
              <a:rPr lang="ru-RU" sz="1200" b="1" dirty="0">
                <a:solidFill>
                  <a:schemeClr val="tx1"/>
                </a:solidFill>
              </a:rPr>
              <a:t>конфликт интересов может иметь место не только в отношении руководителей</a:t>
            </a:r>
            <a:r>
              <a:rPr lang="ru-RU" sz="1200" dirty="0">
                <a:solidFill>
                  <a:schemeClr val="tx1"/>
                </a:solidFill>
              </a:rPr>
              <a:t>, указанных в пункте 9 части 1 статьи 31 Закона N 44-ФЗ, но и в отношении должностных лиц (</a:t>
            </a:r>
            <a:r>
              <a:rPr lang="ru-RU" sz="1200" b="1" dirty="0">
                <a:solidFill>
                  <a:schemeClr val="tx1"/>
                </a:solidFill>
              </a:rPr>
              <a:t>в частности, их заместителей</a:t>
            </a:r>
            <a:r>
              <a:rPr lang="ru-RU" sz="1200" dirty="0">
                <a:solidFill>
                  <a:schemeClr val="tx1"/>
                </a:solidFill>
              </a:rPr>
              <a:t>), непосредственно участвующих в осуществлении закупки и </a:t>
            </a:r>
            <a:r>
              <a:rPr lang="ru-RU" sz="1200" b="1" u="sng" dirty="0">
                <a:solidFill>
                  <a:schemeClr val="tx1"/>
                </a:solidFill>
              </a:rPr>
              <a:t>полномочия которых являются тождественными по функциональным обязанностям полномочиям руководителя, позволяют влиять на процедуру закупки и результат ее проведения</a:t>
            </a:r>
            <a:r>
              <a:rPr lang="ru-RU" sz="1200" dirty="0" smtClean="0">
                <a:solidFill>
                  <a:schemeClr val="tx1"/>
                </a:solidFill>
              </a:rPr>
              <a:t>.</a:t>
            </a:r>
          </a:p>
          <a:p>
            <a:pPr>
              <a:buFontTx/>
              <a:buChar char="-"/>
            </a:pPr>
            <a:endParaRPr lang="ru-RU" sz="1200" dirty="0">
              <a:solidFill>
                <a:schemeClr val="tx1"/>
              </a:solidFill>
            </a:endParaRPr>
          </a:p>
          <a:p>
            <a:pPr>
              <a:buFontTx/>
              <a:buChar char="-"/>
            </a:pPr>
            <a:r>
              <a:rPr lang="ru-RU" sz="1200" b="1" dirty="0">
                <a:solidFill>
                  <a:schemeClr val="tx1"/>
                </a:solidFill>
              </a:rPr>
              <a:t>Государственный (муниципальный) контракт, заключенный победителем торгов и заказчиком при наличии между ними конфликта интересов, является ничтожным </a:t>
            </a:r>
            <a:r>
              <a:rPr lang="ru-RU" sz="1200" dirty="0">
                <a:solidFill>
                  <a:schemeClr val="tx1"/>
                </a:solidFill>
              </a:rPr>
              <a:t>(пункт 2 статьи </a:t>
            </a:r>
            <a:r>
              <a:rPr lang="ru-RU" sz="1200" dirty="0" smtClean="0">
                <a:solidFill>
                  <a:schemeClr val="tx1"/>
                </a:solidFill>
              </a:rPr>
              <a:t>168</a:t>
            </a:r>
            <a:r>
              <a:rPr lang="ru-RU" sz="1200" dirty="0">
                <a:solidFill>
                  <a:schemeClr val="tx1"/>
                </a:solidFill>
              </a:rPr>
              <a:t> </a:t>
            </a:r>
            <a:r>
              <a:rPr lang="ru-RU" sz="1200" dirty="0" smtClean="0">
                <a:solidFill>
                  <a:schemeClr val="tx1"/>
                </a:solidFill>
              </a:rPr>
              <a:t>ГК </a:t>
            </a:r>
            <a:r>
              <a:rPr lang="ru-RU" sz="1200" dirty="0">
                <a:solidFill>
                  <a:schemeClr val="tx1"/>
                </a:solidFill>
              </a:rPr>
              <a:t>РФ). </a:t>
            </a:r>
          </a:p>
          <a:p>
            <a:pPr>
              <a:buFontTx/>
              <a:buChar char="-"/>
            </a:pPr>
            <a:endParaRPr lang="ru-RU" sz="1200" dirty="0">
              <a:solidFill>
                <a:schemeClr val="tx1"/>
              </a:solidFill>
            </a:endParaRPr>
          </a:p>
          <a:p>
            <a:pPr marL="114300" indent="0">
              <a:buNone/>
            </a:pPr>
            <a:endParaRPr lang="ru-RU" sz="1200" dirty="0">
              <a:solidFill>
                <a:schemeClr val="tx1"/>
              </a:solidFill>
            </a:endParaRPr>
          </a:p>
        </p:txBody>
      </p:sp>
    </p:spTree>
    <p:extLst>
      <p:ext uri="{BB962C8B-B14F-4D97-AF65-F5344CB8AC3E}">
        <p14:creationId xmlns:p14="http://schemas.microsoft.com/office/powerpoint/2010/main" val="2844610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ЕДИНЫЕ ТРЕБОВАНИЯ. требования</a:t>
            </a:r>
            <a:br>
              <a:rPr lang="ru-RU" sz="2800" b="1" dirty="0"/>
            </a:br>
            <a:r>
              <a:rPr lang="ru-RU" sz="2800" b="1" dirty="0"/>
              <a:t>о </a:t>
            </a:r>
            <a:r>
              <a:rPr lang="ru-RU" sz="2800" b="1" dirty="0" err="1" smtClean="0"/>
              <a:t>неофшорности</a:t>
            </a:r>
            <a:r>
              <a:rPr lang="ru-RU" sz="2800" b="1" dirty="0" smtClean="0"/>
              <a:t>(п.10 </a:t>
            </a:r>
            <a:r>
              <a:rPr lang="ru-RU" sz="2800" b="1" dirty="0"/>
              <a:t>ч.1 ст. 31 44-ФЗ)</a:t>
            </a:r>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200" dirty="0" smtClean="0"/>
              <a:t>9) </a:t>
            </a:r>
            <a:r>
              <a:rPr lang="ru-RU" sz="1200" b="1" dirty="0" smtClean="0">
                <a:solidFill>
                  <a:schemeClr val="bg2">
                    <a:lumMod val="50000"/>
                  </a:schemeClr>
                </a:solidFill>
              </a:rPr>
              <a:t>Участник </a:t>
            </a:r>
            <a:r>
              <a:rPr lang="ru-RU" sz="1200" b="1" dirty="0">
                <a:solidFill>
                  <a:schemeClr val="bg2">
                    <a:lumMod val="50000"/>
                  </a:schemeClr>
                </a:solidFill>
              </a:rPr>
              <a:t>закупки не является офшорной компанией</a:t>
            </a:r>
            <a:r>
              <a:rPr lang="ru-RU" sz="1200" dirty="0"/>
              <a:t>, не имеет в составе участников (членов) корпоративного юридического лица или в составе учредителей унитарного юридического лица офшорной компании, а также не имеет офшорных компаний в числе лиц, владеющих напрямую или косвенно (через юридическое лицо или через несколько юридических лиц) более чем десятью процентами голосующих акций хозяйственного общества либо долей, превышающей десять процентов в уставном (складочном) капитале хозяйственного товарищества или общества (</a:t>
            </a:r>
            <a:r>
              <a:rPr lang="ru-RU" sz="1200" dirty="0" smtClean="0"/>
              <a:t>п.10 </a:t>
            </a:r>
            <a:r>
              <a:rPr lang="ru-RU" sz="1200" dirty="0"/>
              <a:t>ч.1 ст. 31 44-ФЗ)</a:t>
            </a:r>
          </a:p>
          <a:p>
            <a:pPr marL="137160" indent="0">
              <a:buNone/>
            </a:pPr>
            <a:r>
              <a:rPr lang="ru-RU" sz="1200" dirty="0" smtClean="0"/>
              <a:t>Ужесточение </a:t>
            </a:r>
            <a:r>
              <a:rPr lang="ru-RU" sz="1200" dirty="0"/>
              <a:t>требования о </a:t>
            </a:r>
            <a:r>
              <a:rPr lang="ru-RU" sz="1200" dirty="0" err="1" smtClean="0"/>
              <a:t>неофшорности</a:t>
            </a:r>
            <a:r>
              <a:rPr lang="ru-RU" sz="1200" dirty="0" smtClean="0"/>
              <a:t>.  </a:t>
            </a:r>
          </a:p>
          <a:p>
            <a:pPr marL="137160" indent="0">
              <a:buNone/>
            </a:pP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3892945733"/>
              </p:ext>
            </p:extLst>
          </p:nvPr>
        </p:nvGraphicFramePr>
        <p:xfrm>
          <a:off x="683568" y="3356992"/>
          <a:ext cx="8208912" cy="2913613"/>
        </p:xfrm>
        <a:graphic>
          <a:graphicData uri="http://schemas.openxmlformats.org/drawingml/2006/table">
            <a:tbl>
              <a:tblPr firstRow="1" bandRow="1">
                <a:tableStyleId>{5C22544A-7EE6-4342-B048-85BDC9FD1C3A}</a:tableStyleId>
              </a:tblPr>
              <a:tblGrid>
                <a:gridCol w="2160240"/>
                <a:gridCol w="6048672"/>
              </a:tblGrid>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П. 10 ч. 1 ст. 31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До 31.12.2021</a:t>
                      </a:r>
                    </a:p>
                    <a:p>
                      <a:endParaRPr lang="ru-RU" sz="1100" dirty="0"/>
                    </a:p>
                  </a:txBody>
                  <a:tcPr/>
                </a:tc>
                <a:tc>
                  <a:txBody>
                    <a:bodyPr/>
                    <a:lstStyle/>
                    <a:p>
                      <a:r>
                        <a:rPr lang="ru-RU" sz="1100" dirty="0" smtClean="0"/>
                        <a:t>С 01.01.2022</a:t>
                      </a:r>
                      <a:endParaRPr lang="ru-RU" sz="1100" dirty="0"/>
                    </a:p>
                  </a:txBody>
                  <a:tcPr/>
                </a:tc>
              </a:tr>
              <a:tr h="2319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Участник закупки не является офшорной компанией</a:t>
                      </a:r>
                    </a:p>
                    <a:p>
                      <a:endParaRPr lang="ru-RU" sz="1100" dirty="0"/>
                    </a:p>
                  </a:txBody>
                  <a:tcPr/>
                </a:tc>
                <a:tc>
                  <a:txBody>
                    <a:bodyPr/>
                    <a:lstStyle/>
                    <a:p>
                      <a:r>
                        <a:rPr lang="ru-RU" sz="1100" dirty="0" smtClean="0"/>
                        <a:t>Участник закупки не является офшорной</a:t>
                      </a:r>
                      <a:r>
                        <a:rPr lang="ru-RU" sz="1100" baseline="0" dirty="0" smtClean="0"/>
                        <a:t> </a:t>
                      </a:r>
                      <a:r>
                        <a:rPr lang="ru-RU" sz="1100" dirty="0" smtClean="0"/>
                        <a:t>компанией, </a:t>
                      </a:r>
                      <a:r>
                        <a:rPr lang="ru-RU" sz="1100" b="1" dirty="0" smtClean="0"/>
                        <a:t>не имеет в составе участников</a:t>
                      </a:r>
                      <a:r>
                        <a:rPr lang="ru-RU" sz="1100" b="1" baseline="0" dirty="0" smtClean="0"/>
                        <a:t> </a:t>
                      </a:r>
                      <a:r>
                        <a:rPr lang="ru-RU" sz="1100" b="1" dirty="0" smtClean="0"/>
                        <a:t>(членов) корпоративного ЮЛ или в</a:t>
                      </a:r>
                      <a:r>
                        <a:rPr lang="ru-RU" sz="1100" b="1" baseline="0" dirty="0" smtClean="0"/>
                        <a:t> </a:t>
                      </a:r>
                      <a:r>
                        <a:rPr lang="ru-RU" sz="1100" b="1" dirty="0" smtClean="0"/>
                        <a:t>составе учредителей унитарного ЮЛ</a:t>
                      </a:r>
                      <a:r>
                        <a:rPr lang="ru-RU" sz="1100" b="1" baseline="0" dirty="0" smtClean="0"/>
                        <a:t> </a:t>
                      </a:r>
                      <a:r>
                        <a:rPr lang="ru-RU" sz="1100" b="1" dirty="0" smtClean="0"/>
                        <a:t>офшорной компании, а также не имеет</a:t>
                      </a:r>
                      <a:r>
                        <a:rPr lang="ru-RU" sz="1100" b="1" baseline="0" dirty="0" smtClean="0"/>
                        <a:t> </a:t>
                      </a:r>
                      <a:r>
                        <a:rPr lang="ru-RU" sz="1100" b="1" dirty="0" smtClean="0"/>
                        <a:t>офшорных компаний в числе лиц,</a:t>
                      </a:r>
                    </a:p>
                    <a:p>
                      <a:r>
                        <a:rPr lang="ru-RU" sz="1100" b="1" dirty="0" smtClean="0"/>
                        <a:t>владеющих напрямую или косвенно (через</a:t>
                      </a:r>
                      <a:r>
                        <a:rPr lang="ru-RU" sz="1100" b="1" baseline="0" dirty="0" smtClean="0"/>
                        <a:t> </a:t>
                      </a:r>
                      <a:r>
                        <a:rPr lang="ru-RU" sz="1100" b="1" dirty="0" smtClean="0"/>
                        <a:t>ЮЛ или через несколько ЮЛ) более чем</a:t>
                      </a:r>
                      <a:r>
                        <a:rPr lang="ru-RU" sz="1100" b="1" baseline="0" dirty="0" smtClean="0"/>
                        <a:t> </a:t>
                      </a:r>
                      <a:r>
                        <a:rPr lang="ru-RU" sz="1100" b="1" dirty="0" smtClean="0"/>
                        <a:t>10 % голосующих акций хозяйственного</a:t>
                      </a:r>
                      <a:r>
                        <a:rPr lang="ru-RU" sz="1100" b="1" baseline="0" dirty="0" smtClean="0"/>
                        <a:t> </a:t>
                      </a:r>
                      <a:r>
                        <a:rPr lang="ru-RU" sz="1100" b="1" dirty="0" smtClean="0"/>
                        <a:t>общества либо долей, превышающей 10 %</a:t>
                      </a:r>
                      <a:r>
                        <a:rPr lang="ru-RU" sz="1100" b="1" baseline="0" dirty="0" smtClean="0"/>
                        <a:t> </a:t>
                      </a:r>
                      <a:r>
                        <a:rPr lang="ru-RU" sz="1100" b="1" dirty="0" smtClean="0"/>
                        <a:t>в уставном (складочном) капитале</a:t>
                      </a:r>
                      <a:r>
                        <a:rPr lang="ru-RU" sz="1100" b="1" baseline="0" dirty="0" smtClean="0"/>
                        <a:t> </a:t>
                      </a:r>
                      <a:r>
                        <a:rPr lang="ru-RU" sz="1100" b="1" dirty="0" smtClean="0"/>
                        <a:t>хозяйственного товарищества или</a:t>
                      </a:r>
                      <a:r>
                        <a:rPr lang="ru-RU" sz="1100" b="1" baseline="0" dirty="0" smtClean="0"/>
                        <a:t> </a:t>
                      </a:r>
                      <a:r>
                        <a:rPr lang="ru-RU" sz="1100" b="1" dirty="0" smtClean="0"/>
                        <a:t>общества</a:t>
                      </a:r>
                      <a:endParaRPr lang="ru-RU" sz="1100" b="1" dirty="0"/>
                    </a:p>
                  </a:txBody>
                  <a:tcPr/>
                </a:tc>
              </a:tr>
            </a:tbl>
          </a:graphicData>
        </a:graphic>
      </p:graphicFrame>
    </p:spTree>
    <p:extLst>
      <p:ext uri="{BB962C8B-B14F-4D97-AF65-F5344CB8AC3E}">
        <p14:creationId xmlns:p14="http://schemas.microsoft.com/office/powerpoint/2010/main" val="3625059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a:t>
            </a:r>
            <a:r>
              <a:rPr lang="ru-RU" sz="2000" b="1" dirty="0"/>
              <a:t>. требования</a:t>
            </a:r>
            <a:br>
              <a:rPr lang="ru-RU" sz="2000" b="1" dirty="0"/>
            </a:br>
            <a:r>
              <a:rPr lang="ru-RU" sz="2000" b="1" dirty="0"/>
              <a:t>о </a:t>
            </a:r>
            <a:r>
              <a:rPr lang="ru-RU" sz="2000" b="1" dirty="0" err="1" smtClean="0"/>
              <a:t>неофшорности</a:t>
            </a:r>
            <a:r>
              <a:rPr lang="ru-RU" sz="2000" b="1" dirty="0" smtClean="0"/>
              <a:t>(п.10 </a:t>
            </a:r>
            <a:r>
              <a:rPr lang="ru-RU" sz="2000" b="1" dirty="0"/>
              <a:t>ч.1 ст. 31 44-ФЗ)</a:t>
            </a:r>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200" b="1" dirty="0" smtClean="0">
                <a:solidFill>
                  <a:schemeClr val="bg2">
                    <a:lumMod val="50000"/>
                  </a:schemeClr>
                </a:solidFill>
              </a:rPr>
              <a:t>Участник </a:t>
            </a:r>
            <a:r>
              <a:rPr lang="ru-RU" sz="1200" b="1" dirty="0">
                <a:solidFill>
                  <a:schemeClr val="bg2">
                    <a:lumMod val="50000"/>
                  </a:schemeClr>
                </a:solidFill>
              </a:rPr>
              <a:t>закупки не является офшорной компанией</a:t>
            </a:r>
            <a:r>
              <a:rPr lang="ru-RU" sz="1200" dirty="0">
                <a:solidFill>
                  <a:schemeClr val="tx1"/>
                </a:solidFill>
              </a:rPr>
              <a:t>, не имеет в составе участников (членов) корпоративного юридического лица или в составе учредителей унитарного юридического лица офшорной компании, а также не имеет офшорных компаний в числе лиц, владеющих напрямую или косвенно (через юридическое лицо или через несколько юридических лиц) более чем десятью процентами голосующих акций хозяйственного общества либо долей, превышающей десять процентов в уставном (складочном) капитале хозяйственного товарищества или </a:t>
            </a:r>
            <a:r>
              <a:rPr lang="ru-RU" sz="1200" dirty="0" smtClean="0">
                <a:solidFill>
                  <a:schemeClr val="tx1"/>
                </a:solidFill>
              </a:rPr>
              <a:t>общества (</a:t>
            </a:r>
            <a:r>
              <a:rPr lang="ru-RU" sz="1200" dirty="0" smtClean="0">
                <a:solidFill>
                  <a:schemeClr val="tx1"/>
                </a:solidFill>
              </a:rPr>
              <a:t>п.10 </a:t>
            </a:r>
            <a:r>
              <a:rPr lang="ru-RU" sz="1200" dirty="0" smtClean="0">
                <a:solidFill>
                  <a:schemeClr val="tx1"/>
                </a:solidFill>
              </a:rPr>
              <a:t>ч.1 ст. 31 44-ФЗ).</a:t>
            </a:r>
          </a:p>
          <a:p>
            <a:pPr marL="114300" indent="0">
              <a:buNone/>
            </a:pPr>
            <a:endParaRPr lang="ru-RU" sz="1200" dirty="0">
              <a:solidFill>
                <a:schemeClr val="tx1"/>
              </a:solidFill>
            </a:endParaRPr>
          </a:p>
          <a:p>
            <a:pPr marL="114300" indent="0">
              <a:buNone/>
            </a:pPr>
            <a:r>
              <a:rPr lang="ru-RU" sz="1200" b="1" dirty="0" smtClean="0">
                <a:solidFill>
                  <a:schemeClr val="tx1"/>
                </a:solidFill>
              </a:rPr>
              <a:t>Не </a:t>
            </a:r>
            <a:r>
              <a:rPr lang="ru-RU" sz="1200" b="1" dirty="0">
                <a:solidFill>
                  <a:schemeClr val="tx1"/>
                </a:solidFill>
              </a:rPr>
              <a:t>допускается регистрация офшорных компаний в </a:t>
            </a:r>
            <a:r>
              <a:rPr lang="ru-RU" sz="1200" b="1" dirty="0" smtClean="0">
                <a:solidFill>
                  <a:schemeClr val="tx1"/>
                </a:solidFill>
              </a:rPr>
              <a:t>ЕИС в </a:t>
            </a:r>
            <a:r>
              <a:rPr lang="ru-RU" sz="1200" b="1" dirty="0">
                <a:solidFill>
                  <a:schemeClr val="tx1"/>
                </a:solidFill>
              </a:rPr>
              <a:t>качестве участников </a:t>
            </a:r>
            <a:r>
              <a:rPr lang="ru-RU" sz="1200" b="1" dirty="0" smtClean="0">
                <a:solidFill>
                  <a:schemeClr val="tx1"/>
                </a:solidFill>
              </a:rPr>
              <a:t>закупок </a:t>
            </a:r>
            <a:r>
              <a:rPr lang="ru-RU" sz="1200" dirty="0" smtClean="0">
                <a:solidFill>
                  <a:schemeClr val="tx1"/>
                </a:solidFill>
              </a:rPr>
              <a:t>(ч.3 ст. 24.2 44-ФЗ).</a:t>
            </a:r>
          </a:p>
          <a:p>
            <a:pPr marL="114300" indent="0">
              <a:buNone/>
            </a:pPr>
            <a:r>
              <a:rPr lang="ru-RU" sz="1200" dirty="0">
                <a:solidFill>
                  <a:schemeClr val="tx1"/>
                </a:solidFill>
              </a:rPr>
              <a:t>Тот факт, что участник закупки </a:t>
            </a:r>
            <a:r>
              <a:rPr lang="ru-RU" sz="1200" b="1" dirty="0">
                <a:solidFill>
                  <a:schemeClr val="tx1"/>
                </a:solidFill>
              </a:rPr>
              <a:t>не является офшорной компанией, подтверждается уже тем, что он прошел регистрацию в ЕРУЗ</a:t>
            </a:r>
            <a:r>
              <a:rPr lang="ru-RU" sz="1200" b="1" dirty="0" smtClean="0">
                <a:solidFill>
                  <a:schemeClr val="tx1"/>
                </a:solidFill>
              </a:rPr>
              <a:t>.</a:t>
            </a:r>
          </a:p>
          <a:p>
            <a:pPr marL="114300" indent="0">
              <a:buNone/>
            </a:pPr>
            <a:r>
              <a:rPr lang="ru-RU" sz="1200" dirty="0" smtClean="0">
                <a:solidFill>
                  <a:schemeClr val="tx1"/>
                </a:solidFill>
              </a:rPr>
              <a:t>Получение </a:t>
            </a:r>
            <a:r>
              <a:rPr lang="ru-RU" sz="1200" dirty="0">
                <a:solidFill>
                  <a:schemeClr val="tx1"/>
                </a:solidFill>
              </a:rPr>
              <a:t>информации о включении страны </a:t>
            </a:r>
            <a:r>
              <a:rPr lang="ru-RU" sz="1200" dirty="0" smtClean="0">
                <a:solidFill>
                  <a:schemeClr val="tx1"/>
                </a:solidFill>
              </a:rPr>
              <a:t>регистрации в </a:t>
            </a:r>
            <a:r>
              <a:rPr lang="ru-RU" sz="1200" dirty="0">
                <a:solidFill>
                  <a:schemeClr val="tx1"/>
                </a:solidFill>
              </a:rPr>
              <a:t>предусмотренный подпунктом 1 пункта 3 статьи 284 </a:t>
            </a:r>
            <a:r>
              <a:rPr lang="ru-RU" sz="1200" dirty="0" smtClean="0">
                <a:solidFill>
                  <a:schemeClr val="tx1"/>
                </a:solidFill>
              </a:rPr>
              <a:t>НК РФ перечень </a:t>
            </a:r>
            <a:r>
              <a:rPr lang="ru-RU" sz="1200" dirty="0">
                <a:solidFill>
                  <a:schemeClr val="tx1"/>
                </a:solidFill>
              </a:rPr>
              <a:t>государств 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a:t>
            </a:r>
            <a:r>
              <a:rPr lang="ru-RU" sz="1200" dirty="0" smtClean="0">
                <a:solidFill>
                  <a:schemeClr val="tx1"/>
                </a:solidFill>
              </a:rPr>
              <a:t>) является </a:t>
            </a:r>
            <a:r>
              <a:rPr lang="ru-RU" sz="1200" b="1" dirty="0">
                <a:solidFill>
                  <a:schemeClr val="tx1"/>
                </a:solidFill>
              </a:rPr>
              <a:t>основанием для </a:t>
            </a:r>
            <a:r>
              <a:rPr lang="ru-RU" sz="1200" b="1" dirty="0" smtClean="0">
                <a:solidFill>
                  <a:schemeClr val="tx1"/>
                </a:solidFill>
              </a:rPr>
              <a:t>исключения </a:t>
            </a:r>
            <a:r>
              <a:rPr lang="ru-RU" sz="1200" b="1" dirty="0">
                <a:solidFill>
                  <a:schemeClr val="tx1"/>
                </a:solidFill>
              </a:rPr>
              <a:t>из реестра участников и прекращение регистрации в единой информационной </a:t>
            </a:r>
            <a:r>
              <a:rPr lang="ru-RU" sz="1200" b="1" dirty="0" smtClean="0">
                <a:solidFill>
                  <a:schemeClr val="tx1"/>
                </a:solidFill>
              </a:rPr>
              <a:t>системе </a:t>
            </a:r>
            <a:r>
              <a:rPr lang="ru-RU" sz="1200" dirty="0" smtClean="0">
                <a:solidFill>
                  <a:schemeClr val="tx1"/>
                </a:solidFill>
              </a:rPr>
              <a:t>(п 23 Правил)</a:t>
            </a:r>
            <a:endParaRPr lang="ru-RU" sz="1200" dirty="0">
              <a:solidFill>
                <a:schemeClr val="tx1"/>
              </a:solidFill>
            </a:endParaRPr>
          </a:p>
          <a:p>
            <a:pPr marL="114300" indent="0">
              <a:buNone/>
            </a:pPr>
            <a:endParaRPr lang="ru-RU" sz="1200" dirty="0">
              <a:solidFill>
                <a:schemeClr val="tx1"/>
              </a:solidFill>
            </a:endParaRPr>
          </a:p>
          <a:p>
            <a:pPr marL="114300" indent="0">
              <a:buNone/>
            </a:pPr>
            <a:r>
              <a:rPr lang="ru-RU" sz="1200" dirty="0"/>
              <a:t>Офшорная зона — это государство или территория, </a:t>
            </a:r>
            <a:r>
              <a:rPr lang="ru-RU" sz="1200" b="1" dirty="0"/>
              <a:t>на которых действуют льготные налоговые режимы, их перечень приведен в приказе Минфина № 108н от 13.11.2007</a:t>
            </a:r>
            <a:r>
              <a:rPr lang="ru-RU" sz="1200" dirty="0"/>
              <a:t>. </a:t>
            </a:r>
            <a:endParaRPr lang="ru-RU" sz="1200" dirty="0" smtClean="0"/>
          </a:p>
          <a:p>
            <a:pPr marL="114300" indent="0">
              <a:buNone/>
            </a:pPr>
            <a:endParaRPr lang="ru-RU" sz="1200" dirty="0"/>
          </a:p>
          <a:p>
            <a:pPr marL="114300" indent="0">
              <a:buNone/>
            </a:pPr>
            <a:r>
              <a:rPr lang="ru-RU" sz="1200" dirty="0" smtClean="0"/>
              <a:t>Приказом утвержден  Перечень государств </a:t>
            </a:r>
            <a:r>
              <a:rPr lang="ru-RU" sz="1200" dirty="0"/>
              <a:t>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a:t>
            </a:r>
            <a:r>
              <a:rPr lang="ru-RU" sz="1200" dirty="0" smtClean="0"/>
              <a:t>).</a:t>
            </a:r>
          </a:p>
          <a:p>
            <a:pPr marL="114300" indent="0">
              <a:buNone/>
            </a:pPr>
            <a:endParaRPr lang="ru-RU" sz="1200" dirty="0"/>
          </a:p>
          <a:p>
            <a:pPr marL="114300" indent="0">
              <a:buNone/>
            </a:pPr>
            <a:endParaRPr lang="ru-RU" sz="1200" dirty="0">
              <a:solidFill>
                <a:schemeClr val="tx1"/>
              </a:solidFill>
            </a:endParaRPr>
          </a:p>
        </p:txBody>
      </p:sp>
    </p:spTree>
    <p:extLst>
      <p:ext uri="{BB962C8B-B14F-4D97-AF65-F5344CB8AC3E}">
        <p14:creationId xmlns:p14="http://schemas.microsoft.com/office/powerpoint/2010/main" val="787695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a:t>
            </a:r>
            <a:r>
              <a:rPr lang="ru-RU" sz="2000" b="1" dirty="0"/>
              <a:t>. требования</a:t>
            </a:r>
            <a:br>
              <a:rPr lang="ru-RU" sz="2000" b="1" dirty="0"/>
            </a:br>
            <a:r>
              <a:rPr lang="ru-RU" sz="2000" b="1" dirty="0"/>
              <a:t>о </a:t>
            </a:r>
            <a:r>
              <a:rPr lang="ru-RU" sz="2000" b="1" dirty="0" err="1" smtClean="0"/>
              <a:t>неофшорности</a:t>
            </a:r>
            <a:r>
              <a:rPr lang="ru-RU" sz="2000" b="1" dirty="0" smtClean="0"/>
              <a:t> (</a:t>
            </a:r>
            <a:r>
              <a:rPr lang="ru-RU" sz="2000" b="1" dirty="0" smtClean="0"/>
              <a:t>п.10 </a:t>
            </a:r>
            <a:r>
              <a:rPr lang="ru-RU" sz="2000" b="1" dirty="0"/>
              <a:t>ч.1 ст. 31 44-ФЗ)</a:t>
            </a:r>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200" dirty="0"/>
          </a:p>
          <a:p>
            <a:pPr marL="114300" indent="0">
              <a:buNone/>
            </a:pPr>
            <a:r>
              <a:rPr lang="ru-RU" sz="1600" dirty="0">
                <a:solidFill>
                  <a:schemeClr val="tx1"/>
                </a:solidFill>
              </a:rPr>
              <a:t>В силу части 8 статьи  31 Закона о контрактной системе </a:t>
            </a:r>
          </a:p>
          <a:p>
            <a:pPr marL="114300" indent="0">
              <a:buNone/>
            </a:pPr>
            <a:r>
              <a:rPr lang="ru-RU" sz="1600" b="1" dirty="0">
                <a:solidFill>
                  <a:schemeClr val="tx1"/>
                </a:solidFill>
              </a:rPr>
              <a:t>комиссия по осуществлению закупок обязана проверить соответствие участников закупок </a:t>
            </a:r>
            <a:r>
              <a:rPr lang="ru-RU" sz="1600" b="1" dirty="0" smtClean="0">
                <a:solidFill>
                  <a:schemeClr val="tx1"/>
                </a:solidFill>
              </a:rPr>
              <a:t>требованию о </a:t>
            </a:r>
            <a:r>
              <a:rPr lang="ru-RU" sz="1600" b="1" dirty="0" err="1" smtClean="0">
                <a:solidFill>
                  <a:schemeClr val="tx1"/>
                </a:solidFill>
              </a:rPr>
              <a:t>неофшорности</a:t>
            </a:r>
            <a:r>
              <a:rPr lang="ru-RU" sz="1600" dirty="0" smtClean="0">
                <a:solidFill>
                  <a:schemeClr val="tx1"/>
                </a:solidFill>
              </a:rPr>
              <a:t>  если не проводится электронная процедура!! </a:t>
            </a:r>
          </a:p>
          <a:p>
            <a:pPr marL="114300" indent="0">
              <a:buNone/>
            </a:pPr>
            <a:endParaRPr lang="ru-RU" sz="1600" dirty="0">
              <a:solidFill>
                <a:schemeClr val="tx1"/>
              </a:solidFill>
            </a:endParaRPr>
          </a:p>
          <a:p>
            <a:pPr marL="114300" indent="0">
              <a:buNone/>
            </a:pPr>
            <a:r>
              <a:rPr lang="ru-RU" sz="1600" dirty="0" smtClean="0">
                <a:solidFill>
                  <a:schemeClr val="tx1"/>
                </a:solidFill>
              </a:rPr>
              <a:t>Это в том числе закупки </a:t>
            </a:r>
            <a:r>
              <a:rPr lang="ru-RU" sz="1600" b="1" dirty="0" smtClean="0">
                <a:solidFill>
                  <a:schemeClr val="tx1"/>
                </a:solidFill>
              </a:rPr>
              <a:t>малого </a:t>
            </a:r>
            <a:r>
              <a:rPr lang="ru-RU" sz="1600" b="1" dirty="0" smtClean="0">
                <a:solidFill>
                  <a:schemeClr val="tx1"/>
                </a:solidFill>
              </a:rPr>
              <a:t>объема по пунктам 4</a:t>
            </a:r>
            <a:r>
              <a:rPr lang="ru-RU" sz="1600" b="1" dirty="0">
                <a:solidFill>
                  <a:schemeClr val="tx1"/>
                </a:solidFill>
              </a:rPr>
              <a:t>, </a:t>
            </a:r>
            <a:r>
              <a:rPr lang="ru-RU" sz="1600" b="1" dirty="0" smtClean="0">
                <a:solidFill>
                  <a:schemeClr val="tx1"/>
                </a:solidFill>
              </a:rPr>
              <a:t>5 ч.1 ст. 93 44-ФЗ!</a:t>
            </a:r>
          </a:p>
          <a:p>
            <a:pPr marL="114300" indent="0">
              <a:buNone/>
            </a:pPr>
            <a:endParaRPr lang="ru-RU" sz="1600" b="1" dirty="0">
              <a:solidFill>
                <a:schemeClr val="tx1"/>
              </a:solidFill>
            </a:endParaRPr>
          </a:p>
          <a:p>
            <a:pPr marL="114300" indent="0">
              <a:buNone/>
            </a:pPr>
            <a:r>
              <a:rPr lang="ru-RU" sz="1600" dirty="0">
                <a:solidFill>
                  <a:schemeClr val="tx1"/>
                </a:solidFill>
              </a:rPr>
              <a:t>Комиссия по осуществлению закупок вправе проверять </a:t>
            </a:r>
            <a:r>
              <a:rPr lang="ru-RU" sz="1600" dirty="0" smtClean="0">
                <a:solidFill>
                  <a:schemeClr val="tx1"/>
                </a:solidFill>
              </a:rPr>
              <a:t>при </a:t>
            </a:r>
            <a:r>
              <a:rPr lang="ru-RU" sz="1600" dirty="0">
                <a:solidFill>
                  <a:schemeClr val="tx1"/>
                </a:solidFill>
              </a:rPr>
              <a:t>проведении электронных процедур требованию, указанному в пункте 10 части 1 </a:t>
            </a:r>
            <a:r>
              <a:rPr lang="ru-RU" sz="1600" dirty="0" smtClean="0">
                <a:solidFill>
                  <a:schemeClr val="tx1"/>
                </a:solidFill>
              </a:rPr>
              <a:t>ст. 31 44-ФЗ. </a:t>
            </a:r>
            <a:endParaRPr lang="ru-RU" sz="1600" dirty="0">
              <a:solidFill>
                <a:schemeClr val="tx1"/>
              </a:solidFill>
            </a:endParaRPr>
          </a:p>
        </p:txBody>
      </p:sp>
    </p:spTree>
    <p:extLst>
      <p:ext uri="{BB962C8B-B14F-4D97-AF65-F5344CB8AC3E}">
        <p14:creationId xmlns:p14="http://schemas.microsoft.com/office/powerpoint/2010/main" val="3326046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 отсутствие у участника закупки ограничений для участия </a:t>
            </a:r>
            <a:r>
              <a:rPr lang="ru-RU" sz="2000" b="1" dirty="0"/>
              <a:t>в </a:t>
            </a:r>
            <a:r>
              <a:rPr lang="ru-RU" sz="2000" b="1" dirty="0" smtClean="0"/>
              <a:t>закупках (</a:t>
            </a:r>
            <a:r>
              <a:rPr lang="ru-RU" sz="2000" b="1" dirty="0"/>
              <a:t>п.11 ч.1 ст. 31 44-ФЗ)</a:t>
            </a:r>
            <a:br>
              <a:rPr lang="ru-RU" sz="2000" b="1" dirty="0"/>
            </a:b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600" dirty="0" smtClean="0">
                <a:solidFill>
                  <a:schemeClr val="tx1"/>
                </a:solidFill>
              </a:rPr>
              <a:t>10) </a:t>
            </a:r>
            <a:r>
              <a:rPr lang="ru-RU" sz="1600" b="1" dirty="0">
                <a:solidFill>
                  <a:schemeClr val="bg2">
                    <a:lumMod val="50000"/>
                  </a:schemeClr>
                </a:solidFill>
              </a:rPr>
              <a:t>отсутствие у участника закупки ограничений для участия в закупках</a:t>
            </a:r>
            <a:r>
              <a:rPr lang="ru-RU" sz="1600" dirty="0">
                <a:solidFill>
                  <a:schemeClr val="tx1"/>
                </a:solidFill>
              </a:rPr>
              <a:t>, установленных законодательством Российской </a:t>
            </a:r>
            <a:r>
              <a:rPr lang="ru-RU" sz="1600" dirty="0" smtClean="0">
                <a:solidFill>
                  <a:schemeClr val="tx1"/>
                </a:solidFill>
              </a:rPr>
              <a:t>Федерации (п.11 ч.1 ст. 31 44-ФЗ).</a:t>
            </a:r>
          </a:p>
          <a:p>
            <a:endParaRPr lang="ru-RU" sz="1600" dirty="0">
              <a:solidFill>
                <a:schemeClr val="tx1"/>
              </a:solidFill>
            </a:endParaRPr>
          </a:p>
          <a:p>
            <a:pPr marL="137160" indent="0">
              <a:buNone/>
            </a:pPr>
            <a:r>
              <a:rPr lang="ru-RU" sz="1600" dirty="0">
                <a:solidFill>
                  <a:schemeClr val="tx1"/>
                </a:solidFill>
              </a:rPr>
              <a:t>Подпунктом  «о» пункта 1  части 1 статьи 43 Федерального закона № 44-ФЗ предусмотрено, что для участия в конкурентном способе заявка на участие в закупке, если иное не предусмотрено указанным Федеральным законом, должна содержать </a:t>
            </a:r>
            <a:r>
              <a:rPr lang="ru-RU" sz="1600" dirty="0" smtClean="0">
                <a:solidFill>
                  <a:schemeClr val="tx1"/>
                </a:solidFill>
              </a:rPr>
              <a:t>декларацию </a:t>
            </a:r>
            <a:r>
              <a:rPr lang="ru-RU" sz="1600" dirty="0">
                <a:solidFill>
                  <a:schemeClr val="tx1"/>
                </a:solidFill>
              </a:rPr>
              <a:t>о соответствии участника закупки требованиям, установленным пунктами 3 - 5, 7 - 11 части 1 статьи 31 указанного Федерального закона.</a:t>
            </a:r>
          </a:p>
          <a:p>
            <a:pPr marL="137160" indent="0">
              <a:buNone/>
            </a:pPr>
            <a:endParaRPr lang="ru-RU" sz="1600" dirty="0">
              <a:solidFill>
                <a:schemeClr val="tx1"/>
              </a:solidFill>
            </a:endParaRPr>
          </a:p>
          <a:p>
            <a:pPr marL="137160" indent="0">
              <a:buNone/>
            </a:pPr>
            <a:r>
              <a:rPr lang="ru-RU" sz="1600" dirty="0">
                <a:solidFill>
                  <a:schemeClr val="tx1"/>
                </a:solidFill>
              </a:rPr>
              <a:t>Комиссия по осуществлению закупок </a:t>
            </a:r>
            <a:r>
              <a:rPr lang="ru-RU" sz="1600" b="1" dirty="0">
                <a:solidFill>
                  <a:schemeClr val="tx1"/>
                </a:solidFill>
              </a:rPr>
              <a:t>вправе проверять </a:t>
            </a:r>
            <a:r>
              <a:rPr lang="ru-RU" sz="1600" dirty="0">
                <a:solidFill>
                  <a:schemeClr val="tx1"/>
                </a:solidFill>
              </a:rPr>
              <a:t>соответствие участника закупки указанному требованию.</a:t>
            </a:r>
          </a:p>
          <a:p>
            <a:pPr marL="114300" indent="0">
              <a:buNone/>
            </a:pPr>
            <a:endParaRPr lang="ru-RU" sz="1600" dirty="0" smtClean="0">
              <a:solidFill>
                <a:schemeClr val="tx1"/>
              </a:solidFill>
            </a:endParaRPr>
          </a:p>
        </p:txBody>
      </p:sp>
    </p:spTree>
    <p:extLst>
      <p:ext uri="{BB962C8B-B14F-4D97-AF65-F5344CB8AC3E}">
        <p14:creationId xmlns:p14="http://schemas.microsoft.com/office/powerpoint/2010/main" val="1715695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 отсутствие у участника закупки ограничений для участия </a:t>
            </a:r>
            <a:r>
              <a:rPr lang="ru-RU" sz="2000" b="1" dirty="0"/>
              <a:t>в </a:t>
            </a:r>
            <a:r>
              <a:rPr lang="ru-RU" sz="2000" b="1" dirty="0" smtClean="0"/>
              <a:t>закупках (</a:t>
            </a:r>
            <a:r>
              <a:rPr lang="ru-RU" sz="2000" b="1" dirty="0"/>
              <a:t>п.11 ч.1 ст. 31 44-ФЗ)</a:t>
            </a:r>
            <a:br>
              <a:rPr lang="ru-RU" sz="2000" b="1" dirty="0"/>
            </a:b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r>
              <a:rPr lang="ru-RU" sz="1600" b="1" dirty="0" smtClean="0">
                <a:solidFill>
                  <a:schemeClr val="tx1"/>
                </a:solidFill>
              </a:rPr>
              <a:t>Указ </a:t>
            </a:r>
            <a:r>
              <a:rPr lang="ru-RU" sz="1600" b="1" dirty="0">
                <a:solidFill>
                  <a:schemeClr val="tx1"/>
                </a:solidFill>
              </a:rPr>
              <a:t>Президента РФ от 03.05.2022 </a:t>
            </a:r>
            <a:r>
              <a:rPr lang="ru-RU" sz="1600" b="1" dirty="0" smtClean="0">
                <a:solidFill>
                  <a:schemeClr val="tx1"/>
                </a:solidFill>
              </a:rPr>
              <a:t>№ 252 «О </a:t>
            </a:r>
            <a:r>
              <a:rPr lang="ru-RU" sz="1600" b="1" dirty="0">
                <a:solidFill>
                  <a:schemeClr val="tx1"/>
                </a:solidFill>
              </a:rPr>
              <a:t>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  </a:t>
            </a:r>
            <a:r>
              <a:rPr lang="ru-RU" sz="1600" dirty="0" smtClean="0">
                <a:solidFill>
                  <a:schemeClr val="tx1"/>
                </a:solidFill>
              </a:rPr>
              <a:t>введены </a:t>
            </a:r>
            <a:r>
              <a:rPr lang="ru-RU" sz="1600" b="1" dirty="0">
                <a:solidFill>
                  <a:schemeClr val="tx1"/>
                </a:solidFill>
              </a:rPr>
              <a:t>специальные экономические меры </a:t>
            </a:r>
            <a:r>
              <a:rPr lang="ru-RU" sz="1600" b="1" dirty="0" smtClean="0">
                <a:solidFill>
                  <a:schemeClr val="tx1"/>
                </a:solidFill>
              </a:rPr>
              <a:t>(санкции</a:t>
            </a:r>
            <a:r>
              <a:rPr lang="ru-RU" sz="1600" b="1" dirty="0">
                <a:solidFill>
                  <a:schemeClr val="tx1"/>
                </a:solidFill>
              </a:rPr>
              <a:t>) в отношении </a:t>
            </a:r>
            <a:r>
              <a:rPr lang="ru-RU" sz="1600" b="1" u="sng" dirty="0">
                <a:solidFill>
                  <a:schemeClr val="tx1"/>
                </a:solidFill>
              </a:rPr>
              <a:t>отдельных юридических лиц, физических лиц и находящихся под их контролем организаций</a:t>
            </a:r>
            <a:r>
              <a:rPr lang="ru-RU" sz="1600" dirty="0">
                <a:solidFill>
                  <a:schemeClr val="tx1"/>
                </a:solidFill>
              </a:rPr>
              <a:t>, предусматривающие запрет совершать сделки с такими лицами и организациями, а также исполнять перед ними обязательства по совершенным сделкам, если такие обязательства не исполнены или исполнены не в полном объеме</a:t>
            </a:r>
            <a:r>
              <a:rPr lang="ru-RU" sz="1600" dirty="0" smtClean="0">
                <a:solidFill>
                  <a:schemeClr val="tx1"/>
                </a:solidFill>
              </a:rPr>
              <a:t>.</a:t>
            </a:r>
          </a:p>
          <a:p>
            <a:pPr marL="114300" indent="0">
              <a:buNone/>
            </a:pPr>
            <a:endParaRPr lang="ru-RU" sz="1600" dirty="0">
              <a:solidFill>
                <a:schemeClr val="tx1"/>
              </a:solidFill>
            </a:endParaRPr>
          </a:p>
          <a:p>
            <a:pPr marL="114300" indent="0">
              <a:buNone/>
            </a:pPr>
            <a:r>
              <a:rPr lang="ru-RU" sz="1600" b="1" dirty="0">
                <a:solidFill>
                  <a:schemeClr val="tx1"/>
                </a:solidFill>
              </a:rPr>
              <a:t>Постановление Правительства РФ от 11.05.2022 </a:t>
            </a:r>
            <a:r>
              <a:rPr lang="ru-RU" sz="1600" b="1" dirty="0" smtClean="0">
                <a:solidFill>
                  <a:schemeClr val="tx1"/>
                </a:solidFill>
              </a:rPr>
              <a:t>№ 851 «О </a:t>
            </a:r>
            <a:r>
              <a:rPr lang="ru-RU" sz="1600" b="1" dirty="0">
                <a:solidFill>
                  <a:schemeClr val="tx1"/>
                </a:solidFill>
              </a:rPr>
              <a:t>мерах по реализации Указа Президента Российской Федерации от 3 мая 2022 г. </a:t>
            </a:r>
            <a:r>
              <a:rPr lang="ru-RU" sz="1600" b="1" dirty="0" smtClean="0">
                <a:solidFill>
                  <a:schemeClr val="tx1"/>
                </a:solidFill>
              </a:rPr>
              <a:t>                  </a:t>
            </a:r>
            <a:r>
              <a:rPr lang="ru-RU" sz="1600" b="1" dirty="0">
                <a:solidFill>
                  <a:schemeClr val="tx1"/>
                </a:solidFill>
              </a:rPr>
              <a:t>№ 252» </a:t>
            </a:r>
            <a:r>
              <a:rPr lang="ru-RU" sz="1600" dirty="0">
                <a:solidFill>
                  <a:schemeClr val="tx1"/>
                </a:solidFill>
              </a:rPr>
              <a:t>утвержден перечень юридических лиц, в отношении которых применяются специальные экономические меры, а также определены дополнительные критерии отнесения к сделкам, совершение которых с лицами, находящимися под санкциями (включенные в указанный перечень юридические лица и находящиеся под их контролем организации), а также исполнение обязательств перед которыми запрещено.</a:t>
            </a:r>
          </a:p>
          <a:p>
            <a:pPr marL="114300" indent="0">
              <a:buNone/>
            </a:pPr>
            <a:endParaRPr lang="ru-RU" sz="1600" b="1" dirty="0">
              <a:solidFill>
                <a:schemeClr val="tx1"/>
              </a:solidFill>
            </a:endParaRPr>
          </a:p>
          <a:p>
            <a:pPr marL="114300" indent="0">
              <a:buNone/>
            </a:pPr>
            <a:endParaRPr lang="ru-RU" sz="1600" dirty="0">
              <a:solidFill>
                <a:schemeClr val="tx1"/>
              </a:solidFill>
            </a:endParaRPr>
          </a:p>
          <a:p>
            <a:pPr marL="114300" indent="0">
              <a:buNone/>
            </a:pPr>
            <a:endParaRPr lang="ru-RU" sz="1600" dirty="0">
              <a:solidFill>
                <a:schemeClr val="tx1"/>
              </a:solidFill>
            </a:endParaRPr>
          </a:p>
        </p:txBody>
      </p:sp>
    </p:spTree>
    <p:extLst>
      <p:ext uri="{BB962C8B-B14F-4D97-AF65-F5344CB8AC3E}">
        <p14:creationId xmlns:p14="http://schemas.microsoft.com/office/powerpoint/2010/main" val="267159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ПЕРЕЧЕНЬ ЮРИДИЧЕСКИХ ЛИЦ, В ОТНОШЕНИИ КОТОРЫХ ПРИМЕНЯЮТСЯ СПЕЦИАЛЬНЫЕ ЭКОНОМИЧЕСКИЕ МЕРЫ</a:t>
            </a:r>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600" dirty="0">
              <a:solidFill>
                <a:schemeClr val="tx1"/>
              </a:solidFill>
            </a:endParaRPr>
          </a:p>
          <a:p>
            <a:pPr marL="114300" indent="0">
              <a:buNone/>
            </a:pPr>
            <a:endParaRPr lang="ru-RU" sz="1600" dirty="0">
              <a:solidFill>
                <a:schemeClr val="tx1"/>
              </a:solidFill>
            </a:endParaRPr>
          </a:p>
        </p:txBody>
      </p:sp>
      <p:sp>
        <p:nvSpPr>
          <p:cNvPr id="4" name="Прямоугольник 3"/>
          <p:cNvSpPr/>
          <p:nvPr/>
        </p:nvSpPr>
        <p:spPr>
          <a:xfrm>
            <a:off x="395536" y="1412776"/>
            <a:ext cx="8064896" cy="4939814"/>
          </a:xfrm>
          <a:prstGeom prst="rect">
            <a:avLst/>
          </a:prstGeom>
        </p:spPr>
        <p:txBody>
          <a:bodyPr wrap="square">
            <a:spAutoFit/>
          </a:bodyPr>
          <a:lstStyle/>
          <a:p>
            <a:endParaRPr lang="ru-RU" dirty="0"/>
          </a:p>
          <a:p>
            <a:pPr algn="ctr"/>
            <a:r>
              <a:rPr lang="ru-RU" sz="900" b="1" dirty="0" smtClean="0"/>
              <a:t>ПЕРЕЧЕНЬ ЮРИДИЧЕСКИХ </a:t>
            </a:r>
            <a:r>
              <a:rPr lang="ru-RU" sz="900" b="1" dirty="0"/>
              <a:t>ЛИЦ, В ОТНОШЕНИИ КОТОРЫХ ПРИМЕНЯЮТСЯ </a:t>
            </a:r>
            <a:r>
              <a:rPr lang="ru-RU" sz="900" b="1" dirty="0" smtClean="0"/>
              <a:t>СПЕЦИАЛЬНЫЕ ЭКОНОМИЧЕСКИЕ </a:t>
            </a:r>
            <a:r>
              <a:rPr lang="ru-RU" sz="900" b="1" dirty="0"/>
              <a:t>МЕРЫ</a:t>
            </a:r>
          </a:p>
          <a:p>
            <a:pPr algn="ctr"/>
            <a:endParaRPr lang="ru-RU" sz="900" dirty="0"/>
          </a:p>
          <a:p>
            <a:r>
              <a:rPr lang="ru-RU" sz="900" dirty="0"/>
              <a:t>1. </a:t>
            </a:r>
            <a:r>
              <a:rPr lang="ru-RU" sz="900" dirty="0" err="1"/>
              <a:t>Gazprom</a:t>
            </a:r>
            <a:r>
              <a:rPr lang="ru-RU" sz="900" dirty="0"/>
              <a:t> </a:t>
            </a:r>
            <a:r>
              <a:rPr lang="ru-RU" sz="900" dirty="0" err="1"/>
              <a:t>Germania</a:t>
            </a:r>
            <a:r>
              <a:rPr lang="ru-RU" sz="900" dirty="0"/>
              <a:t> </a:t>
            </a:r>
            <a:r>
              <a:rPr lang="ru-RU" sz="900" dirty="0" err="1"/>
              <a:t>GmbH</a:t>
            </a:r>
            <a:r>
              <a:rPr lang="ru-RU" sz="900" dirty="0"/>
              <a:t> / Газпром Германия </a:t>
            </a:r>
            <a:r>
              <a:rPr lang="ru-RU" sz="900" dirty="0" err="1"/>
              <a:t>ГмбХ</a:t>
            </a:r>
            <a:r>
              <a:rPr lang="ru-RU" sz="900" dirty="0"/>
              <a:t> (Германия).</a:t>
            </a:r>
          </a:p>
          <a:p>
            <a:r>
              <a:rPr lang="en-US" sz="900" dirty="0"/>
              <a:t>2. Gazprom NGV Europe GmbH / </a:t>
            </a:r>
            <a:r>
              <a:rPr lang="ru-RU" sz="900" dirty="0"/>
              <a:t>Газпром Эн Джи Ви </a:t>
            </a:r>
            <a:r>
              <a:rPr lang="ru-RU" sz="900" dirty="0" err="1"/>
              <a:t>Юроп</a:t>
            </a:r>
            <a:r>
              <a:rPr lang="ru-RU" sz="900" dirty="0"/>
              <a:t> </a:t>
            </a:r>
            <a:r>
              <a:rPr lang="ru-RU" sz="900" dirty="0" err="1"/>
              <a:t>ГмбХ</a:t>
            </a:r>
            <a:r>
              <a:rPr lang="ru-RU" sz="900" dirty="0"/>
              <a:t> (Германия).</a:t>
            </a:r>
          </a:p>
          <a:p>
            <a:r>
              <a:rPr lang="ru-RU" sz="900" dirty="0"/>
              <a:t>3. </a:t>
            </a:r>
            <a:r>
              <a:rPr lang="ru-RU" sz="900" dirty="0" err="1"/>
              <a:t>Astora</a:t>
            </a:r>
            <a:r>
              <a:rPr lang="ru-RU" sz="900" dirty="0"/>
              <a:t> </a:t>
            </a:r>
            <a:r>
              <a:rPr lang="ru-RU" sz="900" dirty="0" err="1"/>
              <a:t>GmbH</a:t>
            </a:r>
            <a:r>
              <a:rPr lang="ru-RU" sz="900" dirty="0"/>
              <a:t> / </a:t>
            </a:r>
            <a:r>
              <a:rPr lang="ru-RU" sz="900" dirty="0" err="1"/>
              <a:t>Астора</a:t>
            </a:r>
            <a:r>
              <a:rPr lang="ru-RU" sz="900" dirty="0"/>
              <a:t> </a:t>
            </a:r>
            <a:r>
              <a:rPr lang="ru-RU" sz="900" dirty="0" err="1"/>
              <a:t>ГмбХ</a:t>
            </a:r>
            <a:r>
              <a:rPr lang="ru-RU" sz="900" dirty="0"/>
              <a:t> (Германия).</a:t>
            </a:r>
          </a:p>
          <a:p>
            <a:r>
              <a:rPr lang="en-US" sz="900" dirty="0"/>
              <a:t>4. ZGG - </a:t>
            </a:r>
            <a:r>
              <a:rPr lang="en-US" sz="900" dirty="0" err="1"/>
              <a:t>Zarubezhgazneftehim</a:t>
            </a:r>
            <a:r>
              <a:rPr lang="en-US" sz="900" dirty="0"/>
              <a:t> Trading GmbH / </a:t>
            </a:r>
            <a:r>
              <a:rPr lang="ru-RU" sz="900" dirty="0"/>
              <a:t>ЗГГ - </a:t>
            </a:r>
            <a:r>
              <a:rPr lang="ru-RU" sz="900" dirty="0" err="1"/>
              <a:t>Зарубежгазнефтехим</a:t>
            </a:r>
            <a:r>
              <a:rPr lang="ru-RU" sz="900" dirty="0"/>
              <a:t> </a:t>
            </a:r>
            <a:r>
              <a:rPr lang="ru-RU" sz="900" dirty="0" err="1"/>
              <a:t>Трейдинг</a:t>
            </a:r>
            <a:r>
              <a:rPr lang="ru-RU" sz="900" dirty="0"/>
              <a:t> </a:t>
            </a:r>
            <a:r>
              <a:rPr lang="ru-RU" sz="900" dirty="0" err="1"/>
              <a:t>ГмбХ</a:t>
            </a:r>
            <a:r>
              <a:rPr lang="ru-RU" sz="900" dirty="0"/>
              <a:t> (Австрия).</a:t>
            </a:r>
          </a:p>
          <a:p>
            <a:r>
              <a:rPr lang="en-US" sz="900" dirty="0"/>
              <a:t>5. GAZPROM </a:t>
            </a:r>
            <a:r>
              <a:rPr lang="en-US" sz="900" dirty="0" err="1"/>
              <a:t>Schweiz</a:t>
            </a:r>
            <a:r>
              <a:rPr lang="en-US" sz="900" dirty="0"/>
              <a:t> AG / </a:t>
            </a:r>
            <a:r>
              <a:rPr lang="ru-RU" sz="900" dirty="0"/>
              <a:t>Газпром </a:t>
            </a:r>
            <a:r>
              <a:rPr lang="ru-RU" sz="900" dirty="0" err="1"/>
              <a:t>Швайц</a:t>
            </a:r>
            <a:r>
              <a:rPr lang="ru-RU" sz="900" dirty="0"/>
              <a:t> АГ (Швейцария).</a:t>
            </a:r>
          </a:p>
          <a:p>
            <a:r>
              <a:rPr lang="en-US" sz="900" dirty="0"/>
              <a:t>6. WIEE Hungary </a:t>
            </a:r>
            <a:r>
              <a:rPr lang="en-US" sz="900" dirty="0" err="1"/>
              <a:t>Kft</a:t>
            </a:r>
            <a:r>
              <a:rPr lang="en-US" sz="900" dirty="0"/>
              <a:t>. / </a:t>
            </a:r>
            <a:r>
              <a:rPr lang="ru-RU" sz="900" dirty="0"/>
              <a:t>ВИЕЕ Хунгари </a:t>
            </a:r>
            <a:r>
              <a:rPr lang="ru-RU" sz="900" dirty="0" err="1"/>
              <a:t>Кфт</a:t>
            </a:r>
            <a:r>
              <a:rPr lang="ru-RU" sz="900" dirty="0"/>
              <a:t>. (Венгрия).</a:t>
            </a:r>
          </a:p>
          <a:p>
            <a:r>
              <a:rPr lang="en-US" sz="900" dirty="0"/>
              <a:t>7. WIEE Bulgaria EOOD / </a:t>
            </a:r>
            <a:r>
              <a:rPr lang="ru-RU" sz="900" dirty="0"/>
              <a:t>ВИЕЕ </a:t>
            </a:r>
            <a:r>
              <a:rPr lang="ru-RU" sz="900" dirty="0" err="1"/>
              <a:t>Булгариа</a:t>
            </a:r>
            <a:r>
              <a:rPr lang="ru-RU" sz="900" dirty="0"/>
              <a:t> ЕООД (Болгария).</a:t>
            </a:r>
          </a:p>
          <a:p>
            <a:r>
              <a:rPr lang="ru-RU" sz="900" dirty="0"/>
              <a:t>8. IMUK AG / ИМУК АГ (Швейцария).</a:t>
            </a:r>
          </a:p>
          <a:p>
            <a:r>
              <a:rPr lang="ru-RU" sz="900" dirty="0"/>
              <a:t>9. WIBG </a:t>
            </a:r>
            <a:r>
              <a:rPr lang="ru-RU" sz="900" dirty="0" err="1"/>
              <a:t>GmbH</a:t>
            </a:r>
            <a:r>
              <a:rPr lang="ru-RU" sz="900" dirty="0"/>
              <a:t> / ВИБГ </a:t>
            </a:r>
            <a:r>
              <a:rPr lang="ru-RU" sz="900" dirty="0" err="1"/>
              <a:t>ГмбХ</a:t>
            </a:r>
            <a:r>
              <a:rPr lang="ru-RU" sz="900" dirty="0"/>
              <a:t> (Германия).</a:t>
            </a:r>
          </a:p>
          <a:p>
            <a:r>
              <a:rPr lang="ru-RU" sz="900" dirty="0"/>
              <a:t>10. WIEH </a:t>
            </a:r>
            <a:r>
              <a:rPr lang="ru-RU" sz="900" dirty="0" err="1"/>
              <a:t>GmbH</a:t>
            </a:r>
            <a:r>
              <a:rPr lang="ru-RU" sz="900" dirty="0"/>
              <a:t> / ВИЕХ </a:t>
            </a:r>
            <a:r>
              <a:rPr lang="ru-RU" sz="900" dirty="0" err="1"/>
              <a:t>ГмбХ</a:t>
            </a:r>
            <a:r>
              <a:rPr lang="ru-RU" sz="900" dirty="0"/>
              <a:t> (Германия).</a:t>
            </a:r>
          </a:p>
          <a:p>
            <a:r>
              <a:rPr lang="ru-RU" sz="900" dirty="0"/>
              <a:t>11. WINGAS </a:t>
            </a:r>
            <a:r>
              <a:rPr lang="ru-RU" sz="900" dirty="0" err="1"/>
              <a:t>GmbH</a:t>
            </a:r>
            <a:r>
              <a:rPr lang="ru-RU" sz="900" dirty="0"/>
              <a:t> / ВИНГАЗ </a:t>
            </a:r>
            <a:r>
              <a:rPr lang="ru-RU" sz="900" dirty="0" err="1"/>
              <a:t>ГмбХ</a:t>
            </a:r>
            <a:r>
              <a:rPr lang="ru-RU" sz="900" dirty="0"/>
              <a:t> (Германия).</a:t>
            </a:r>
          </a:p>
          <a:p>
            <a:r>
              <a:rPr lang="en-US" sz="900" dirty="0"/>
              <a:t>12. WINGAS UK Ltd. / </a:t>
            </a:r>
            <a:r>
              <a:rPr lang="ru-RU" sz="900" dirty="0" err="1"/>
              <a:t>Вингаз</a:t>
            </a:r>
            <a:r>
              <a:rPr lang="ru-RU" sz="900" dirty="0"/>
              <a:t> </a:t>
            </a:r>
            <a:r>
              <a:rPr lang="ru-RU" sz="900" dirty="0" err="1"/>
              <a:t>ЮКэй</a:t>
            </a:r>
            <a:r>
              <a:rPr lang="ru-RU" sz="900" dirty="0"/>
              <a:t> Лтд. (Великобритания).</a:t>
            </a:r>
          </a:p>
          <a:p>
            <a:r>
              <a:rPr lang="en-US" sz="900" dirty="0"/>
              <a:t>13. WINGAS Sales GmbH / </a:t>
            </a:r>
            <a:r>
              <a:rPr lang="ru-RU" sz="900" dirty="0"/>
              <a:t>ВИНГАЗ </a:t>
            </a:r>
            <a:r>
              <a:rPr lang="ru-RU" sz="900" dirty="0" err="1"/>
              <a:t>Сэйлз</a:t>
            </a:r>
            <a:r>
              <a:rPr lang="ru-RU" sz="900" dirty="0"/>
              <a:t> </a:t>
            </a:r>
            <a:r>
              <a:rPr lang="ru-RU" sz="900" dirty="0" err="1"/>
              <a:t>ГмбХ</a:t>
            </a:r>
            <a:r>
              <a:rPr lang="ru-RU" sz="900" dirty="0"/>
              <a:t> (Германия).</a:t>
            </a:r>
          </a:p>
          <a:p>
            <a:r>
              <a:rPr lang="en-US" sz="900" dirty="0"/>
              <a:t>14. WINGAS Holding GmbH / </a:t>
            </a:r>
            <a:r>
              <a:rPr lang="ru-RU" sz="900" dirty="0"/>
              <a:t>ВИНГАЗ Холдинг </a:t>
            </a:r>
            <a:r>
              <a:rPr lang="ru-RU" sz="900" dirty="0" err="1"/>
              <a:t>ГмбХ</a:t>
            </a:r>
            <a:r>
              <a:rPr lang="ru-RU" sz="900" dirty="0"/>
              <a:t> (Германия).</a:t>
            </a:r>
          </a:p>
          <a:p>
            <a:r>
              <a:rPr lang="en-US" sz="900" dirty="0"/>
              <a:t>15. </a:t>
            </a:r>
            <a:r>
              <a:rPr lang="en-US" sz="900" dirty="0" err="1"/>
              <a:t>Industriekraftwerk</a:t>
            </a:r>
            <a:r>
              <a:rPr lang="en-US" sz="900" dirty="0"/>
              <a:t> </a:t>
            </a:r>
            <a:r>
              <a:rPr lang="en-US" sz="900" dirty="0" err="1"/>
              <a:t>Greifs</a:t>
            </a:r>
            <a:r>
              <a:rPr lang="en-US" sz="900" dirty="0"/>
              <a:t> </a:t>
            </a:r>
            <a:r>
              <a:rPr lang="en-US" sz="900" dirty="0" err="1"/>
              <a:t>wald</a:t>
            </a:r>
            <a:r>
              <a:rPr lang="en-US" sz="900" dirty="0"/>
              <a:t> GmbH / </a:t>
            </a:r>
            <a:r>
              <a:rPr lang="ru-RU" sz="900" dirty="0" err="1"/>
              <a:t>Индустрикрафтверк</a:t>
            </a:r>
            <a:r>
              <a:rPr lang="ru-RU" sz="900" dirty="0"/>
              <a:t> </a:t>
            </a:r>
            <a:r>
              <a:rPr lang="ru-RU" sz="900" dirty="0" err="1"/>
              <a:t>Грайфсвальд</a:t>
            </a:r>
            <a:r>
              <a:rPr lang="ru-RU" sz="900" dirty="0"/>
              <a:t> </a:t>
            </a:r>
            <a:r>
              <a:rPr lang="ru-RU" sz="900" dirty="0" err="1"/>
              <a:t>ГмбХ</a:t>
            </a:r>
            <a:r>
              <a:rPr lang="ru-RU" sz="900" dirty="0"/>
              <a:t> (Германия).</a:t>
            </a:r>
          </a:p>
          <a:p>
            <a:r>
              <a:rPr lang="en-US" sz="900" dirty="0"/>
              <a:t>16. VEMEX ENERGO </a:t>
            </a:r>
            <a:r>
              <a:rPr lang="en-US" sz="900" dirty="0" err="1"/>
              <a:t>s.r.o</a:t>
            </a:r>
            <a:r>
              <a:rPr lang="en-US" sz="900" dirty="0"/>
              <a:t>. / </a:t>
            </a:r>
            <a:r>
              <a:rPr lang="ru-RU" sz="900" dirty="0"/>
              <a:t>ВЕМЕКС ЭНЕРГО </a:t>
            </a:r>
            <a:r>
              <a:rPr lang="ru-RU" sz="900" dirty="0" err="1"/>
              <a:t>с.р.о</a:t>
            </a:r>
            <a:r>
              <a:rPr lang="ru-RU" sz="900" dirty="0"/>
              <a:t>. (Словакия).</a:t>
            </a:r>
          </a:p>
          <a:p>
            <a:r>
              <a:rPr lang="en-US" sz="900" dirty="0"/>
              <a:t>17. WINGAS Benelux </a:t>
            </a:r>
            <a:r>
              <a:rPr lang="en-US" sz="900" dirty="0" err="1"/>
              <a:t>s.r.l</a:t>
            </a:r>
            <a:r>
              <a:rPr lang="en-US" sz="900" dirty="0"/>
              <a:t>. / </a:t>
            </a:r>
            <a:r>
              <a:rPr lang="ru-RU" sz="900" dirty="0"/>
              <a:t>ВИНГАЗ Бенилюкс </a:t>
            </a:r>
            <a:r>
              <a:rPr lang="ru-RU" sz="900" dirty="0" err="1"/>
              <a:t>с.р.л</a:t>
            </a:r>
            <a:r>
              <a:rPr lang="ru-RU" sz="900" dirty="0"/>
              <a:t>. (Бельгия).</a:t>
            </a:r>
          </a:p>
          <a:p>
            <a:r>
              <a:rPr lang="en-US" sz="900" dirty="0"/>
              <a:t>18. Gazprom Marketing &amp; Trading Ltd. / </a:t>
            </a:r>
            <a:r>
              <a:rPr lang="ru-RU" sz="900" dirty="0"/>
              <a:t>Газпром Маркетинг энд </a:t>
            </a:r>
            <a:r>
              <a:rPr lang="ru-RU" sz="900" dirty="0" err="1"/>
              <a:t>Трейдинг</a:t>
            </a:r>
            <a:r>
              <a:rPr lang="ru-RU" sz="900" dirty="0"/>
              <a:t> Лтд.</a:t>
            </a:r>
          </a:p>
          <a:p>
            <a:r>
              <a:rPr lang="en-US" sz="900" dirty="0"/>
              <a:t>19. Gazprom Global LNG Ltd. / </a:t>
            </a:r>
            <a:r>
              <a:rPr lang="ru-RU" sz="900" dirty="0"/>
              <a:t>Газпром </a:t>
            </a:r>
            <a:r>
              <a:rPr lang="ru-RU" sz="900" dirty="0" err="1"/>
              <a:t>Глобал</a:t>
            </a:r>
            <a:r>
              <a:rPr lang="ru-RU" sz="900" dirty="0"/>
              <a:t> Эл Эн Джи Лтд. (Великобритания).</a:t>
            </a:r>
          </a:p>
          <a:p>
            <a:r>
              <a:rPr lang="en-US" sz="900" dirty="0"/>
              <a:t>20. Gazprom Marketing &amp; Trading France SAS / </a:t>
            </a:r>
            <a:r>
              <a:rPr lang="ru-RU" sz="900" dirty="0"/>
              <a:t>Газпром Маркетинг энд </a:t>
            </a:r>
            <a:r>
              <a:rPr lang="ru-RU" sz="900" dirty="0" err="1"/>
              <a:t>Трейдинг</a:t>
            </a:r>
            <a:r>
              <a:rPr lang="ru-RU" sz="900" dirty="0"/>
              <a:t> Франц САС (Франция).</a:t>
            </a:r>
          </a:p>
          <a:p>
            <a:r>
              <a:rPr lang="en-US" sz="900" dirty="0"/>
              <a:t>21. Gazprom Marketing &amp; Trading USA Inc. / </a:t>
            </a:r>
            <a:r>
              <a:rPr lang="ru-RU" sz="900" dirty="0"/>
              <a:t>Газпром Маркетинг энд </a:t>
            </a:r>
            <a:r>
              <a:rPr lang="ru-RU" sz="900" dirty="0" err="1"/>
              <a:t>Трейдинг</a:t>
            </a:r>
            <a:r>
              <a:rPr lang="ru-RU" sz="900" dirty="0"/>
              <a:t> </a:t>
            </a:r>
            <a:r>
              <a:rPr lang="ru-RU" sz="900" dirty="0" err="1"/>
              <a:t>ЮЭсЭй</a:t>
            </a:r>
            <a:r>
              <a:rPr lang="ru-RU" sz="900" dirty="0"/>
              <a:t> Инк. (США).</a:t>
            </a:r>
          </a:p>
          <a:p>
            <a:r>
              <a:rPr lang="en-US" sz="900" dirty="0"/>
              <a:t>22. Gazprom Marketing &amp; Trading Switzerland AG / </a:t>
            </a:r>
            <a:r>
              <a:rPr lang="ru-RU" sz="900" dirty="0"/>
              <a:t>Газпром Маркетинг энд </a:t>
            </a:r>
            <a:r>
              <a:rPr lang="ru-RU" sz="900" dirty="0" err="1"/>
              <a:t>Трейдинг</a:t>
            </a:r>
            <a:r>
              <a:rPr lang="ru-RU" sz="900" dirty="0"/>
              <a:t> </a:t>
            </a:r>
            <a:r>
              <a:rPr lang="ru-RU" sz="900" dirty="0" err="1"/>
              <a:t>Свитзерланд</a:t>
            </a:r>
            <a:r>
              <a:rPr lang="ru-RU" sz="900" dirty="0"/>
              <a:t> АГ (Швейцария).</a:t>
            </a:r>
          </a:p>
          <a:p>
            <a:r>
              <a:rPr lang="en-US" sz="900" dirty="0"/>
              <a:t>23. Gazprom Marketing &amp; Trading Singapore </a:t>
            </a:r>
            <a:r>
              <a:rPr lang="ru-RU" sz="900" dirty="0"/>
              <a:t>РТЕ. </a:t>
            </a:r>
            <a:r>
              <a:rPr lang="en-US" sz="900" dirty="0"/>
              <a:t>Ltd. / </a:t>
            </a:r>
            <a:r>
              <a:rPr lang="ru-RU" sz="900" dirty="0"/>
              <a:t>Газпром Маркетинг энд </a:t>
            </a:r>
            <a:r>
              <a:rPr lang="ru-RU" sz="900" dirty="0" err="1"/>
              <a:t>Трейдинг</a:t>
            </a:r>
            <a:r>
              <a:rPr lang="ru-RU" sz="900" dirty="0"/>
              <a:t> Сингапур ПТЕ. Лтд. (Сингапур).</a:t>
            </a:r>
          </a:p>
          <a:p>
            <a:r>
              <a:rPr lang="en-US" sz="900" dirty="0"/>
              <a:t>24. Gazprom Marketing &amp; Trading Retail Ltd. / </a:t>
            </a:r>
            <a:r>
              <a:rPr lang="ru-RU" sz="900" dirty="0"/>
              <a:t>Газпром Маркетинг энд </a:t>
            </a:r>
            <a:r>
              <a:rPr lang="ru-RU" sz="900" dirty="0" err="1"/>
              <a:t>Трейдинг</a:t>
            </a:r>
            <a:r>
              <a:rPr lang="ru-RU" sz="900" dirty="0"/>
              <a:t> </a:t>
            </a:r>
            <a:r>
              <a:rPr lang="ru-RU" sz="900" dirty="0" err="1"/>
              <a:t>Ритэйл</a:t>
            </a:r>
            <a:r>
              <a:rPr lang="ru-RU" sz="900" dirty="0"/>
              <a:t> Лтд. (Великобритания).</a:t>
            </a:r>
          </a:p>
          <a:p>
            <a:r>
              <a:rPr lang="en-US" sz="900" dirty="0"/>
              <a:t>25. Gazprom </a:t>
            </a:r>
            <a:r>
              <a:rPr lang="en-US" sz="900" dirty="0" err="1"/>
              <a:t>Mex</a:t>
            </a:r>
            <a:r>
              <a:rPr lang="en-US" sz="900" dirty="0"/>
              <a:t> (UK) 1 Ltd. / </a:t>
            </a:r>
            <a:r>
              <a:rPr lang="ru-RU" sz="900" dirty="0"/>
              <a:t>Газпром </a:t>
            </a:r>
            <a:r>
              <a:rPr lang="ru-RU" sz="900" dirty="0" err="1"/>
              <a:t>Мекс</a:t>
            </a:r>
            <a:r>
              <a:rPr lang="ru-RU" sz="900" dirty="0"/>
              <a:t> (</a:t>
            </a:r>
            <a:r>
              <a:rPr lang="ru-RU" sz="900" dirty="0" err="1"/>
              <a:t>ЮКей</a:t>
            </a:r>
            <a:r>
              <a:rPr lang="ru-RU" sz="900" dirty="0"/>
              <a:t>) 1 Лтд. (Великобритания).</a:t>
            </a:r>
          </a:p>
          <a:p>
            <a:r>
              <a:rPr lang="en-US" sz="900" dirty="0"/>
              <a:t>26. Gazprom </a:t>
            </a:r>
            <a:r>
              <a:rPr lang="en-US" sz="900" dirty="0" err="1"/>
              <a:t>Mex</a:t>
            </a:r>
            <a:r>
              <a:rPr lang="en-US" sz="900" dirty="0"/>
              <a:t> (UK) 2 Ltd. / </a:t>
            </a:r>
            <a:r>
              <a:rPr lang="ru-RU" sz="900" dirty="0"/>
              <a:t>Газпром </a:t>
            </a:r>
            <a:r>
              <a:rPr lang="ru-RU" sz="900" dirty="0" err="1"/>
              <a:t>Мекс</a:t>
            </a:r>
            <a:r>
              <a:rPr lang="ru-RU" sz="900" dirty="0"/>
              <a:t> (</a:t>
            </a:r>
            <a:r>
              <a:rPr lang="ru-RU" sz="900" dirty="0" err="1"/>
              <a:t>ЮКей</a:t>
            </a:r>
            <a:r>
              <a:rPr lang="ru-RU" sz="900" dirty="0"/>
              <a:t>) 2 Лтд. (Великобритания).</a:t>
            </a:r>
          </a:p>
          <a:p>
            <a:r>
              <a:rPr lang="en-US" sz="900" dirty="0"/>
              <a:t>27. </a:t>
            </a:r>
            <a:r>
              <a:rPr lang="en-US" sz="900" dirty="0" err="1"/>
              <a:t>PremiumGas</a:t>
            </a:r>
            <a:r>
              <a:rPr lang="en-US" sz="900" dirty="0"/>
              <a:t> </a:t>
            </a:r>
            <a:r>
              <a:rPr lang="en-US" sz="900" dirty="0" err="1"/>
              <a:t>S.p.A</a:t>
            </a:r>
            <a:r>
              <a:rPr lang="en-US" sz="900" dirty="0"/>
              <a:t>. / </a:t>
            </a:r>
            <a:r>
              <a:rPr lang="ru-RU" sz="900" dirty="0" err="1"/>
              <a:t>ПремиумГаз</a:t>
            </a:r>
            <a:r>
              <a:rPr lang="ru-RU" sz="900" dirty="0"/>
              <a:t> </a:t>
            </a:r>
            <a:r>
              <a:rPr lang="ru-RU" sz="900" dirty="0" err="1"/>
              <a:t>С.п.А</a:t>
            </a:r>
            <a:r>
              <a:rPr lang="ru-RU" sz="900" dirty="0"/>
              <a:t>. (Италия).</a:t>
            </a:r>
          </a:p>
          <a:p>
            <a:r>
              <a:rPr lang="en-US" sz="900" dirty="0"/>
              <a:t>28. VEMEX </a:t>
            </a:r>
            <a:r>
              <a:rPr lang="en-US" sz="900" dirty="0" err="1"/>
              <a:t>s.r.o</a:t>
            </a:r>
            <a:r>
              <a:rPr lang="en-US" sz="900" dirty="0"/>
              <a:t>. / </a:t>
            </a:r>
            <a:r>
              <a:rPr lang="ru-RU" sz="900" dirty="0"/>
              <a:t>ВЕМЕКС </a:t>
            </a:r>
            <a:r>
              <a:rPr lang="ru-RU" sz="900" dirty="0" err="1"/>
              <a:t>с.р.о</a:t>
            </a:r>
            <a:r>
              <a:rPr lang="ru-RU" sz="900" dirty="0"/>
              <a:t>. (Чехия).</a:t>
            </a:r>
          </a:p>
          <a:p>
            <a:r>
              <a:rPr lang="en-US" sz="900" dirty="0"/>
              <a:t>29. VEMEX ENERGIE </a:t>
            </a:r>
            <a:r>
              <a:rPr lang="en-US" sz="900" dirty="0" err="1"/>
              <a:t>a.s</a:t>
            </a:r>
            <a:r>
              <a:rPr lang="en-US" sz="900" dirty="0"/>
              <a:t>. / </a:t>
            </a:r>
            <a:r>
              <a:rPr lang="ru-RU" sz="900" dirty="0"/>
              <a:t>ВЕМЕКС ЭНЕРГИ </a:t>
            </a:r>
            <a:r>
              <a:rPr lang="ru-RU" sz="900" dirty="0" err="1"/>
              <a:t>а.с</a:t>
            </a:r>
            <a:r>
              <a:rPr lang="ru-RU" sz="900" dirty="0"/>
              <a:t>. (Чехия).</a:t>
            </a:r>
          </a:p>
          <a:p>
            <a:r>
              <a:rPr lang="en-US" sz="900" dirty="0"/>
              <a:t>30. WIEE ROMANIA SRL / </a:t>
            </a:r>
            <a:r>
              <a:rPr lang="ru-RU" sz="900" dirty="0"/>
              <a:t>ВИЕЕ РОМАНИЯ СРЛ (Румыния).</a:t>
            </a:r>
          </a:p>
          <a:p>
            <a:r>
              <a:rPr lang="ru-RU" sz="900" dirty="0"/>
              <a:t>31. EUROPOL GAZ S.A. / АО "ЕВРОПОЛ ГАЗ" (Польша).</a:t>
            </a:r>
          </a:p>
        </p:txBody>
      </p:sp>
    </p:spTree>
    <p:extLst>
      <p:ext uri="{BB962C8B-B14F-4D97-AF65-F5344CB8AC3E}">
        <p14:creationId xmlns:p14="http://schemas.microsoft.com/office/powerpoint/2010/main" val="3449040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ЕДИНЫЕ ТРЕБОВАНИЯ. отсутствие у участника закупки ограничений для участия </a:t>
            </a:r>
            <a:r>
              <a:rPr lang="ru-RU" sz="2000" b="1" dirty="0"/>
              <a:t>в </a:t>
            </a:r>
            <a:r>
              <a:rPr lang="ru-RU" sz="2000" b="1" dirty="0" smtClean="0"/>
              <a:t>закупках (</a:t>
            </a:r>
            <a:r>
              <a:rPr lang="ru-RU" sz="2000" b="1" dirty="0"/>
              <a:t>п.11 ч.1 ст. 31 44-ФЗ)</a:t>
            </a:r>
            <a:br>
              <a:rPr lang="ru-RU" sz="2000" b="1" dirty="0"/>
            </a:b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600" b="1" dirty="0">
              <a:solidFill>
                <a:schemeClr val="tx1"/>
              </a:solidFill>
            </a:endParaRPr>
          </a:p>
          <a:p>
            <a:pPr marL="114300" indent="0">
              <a:buNone/>
            </a:pPr>
            <a:endParaRPr lang="ru-RU" sz="1600" dirty="0">
              <a:solidFill>
                <a:schemeClr val="tx1"/>
              </a:solidFill>
            </a:endParaRPr>
          </a:p>
          <a:p>
            <a:pPr marL="114300" indent="0">
              <a:buNone/>
            </a:pPr>
            <a:endParaRPr lang="ru-RU" sz="1600" dirty="0" smtClean="0">
              <a:solidFill>
                <a:schemeClr val="tx1"/>
              </a:solidFill>
            </a:endParaRPr>
          </a:p>
          <a:p>
            <a:pPr marL="114300" indent="0">
              <a:buNone/>
            </a:pPr>
            <a:endParaRPr lang="ru-RU" sz="1600" dirty="0">
              <a:solidFill>
                <a:schemeClr val="tx1"/>
              </a:solidFill>
            </a:endParaRPr>
          </a:p>
        </p:txBody>
      </p:sp>
      <p:sp>
        <p:nvSpPr>
          <p:cNvPr id="4" name="Прямоугольник 3"/>
          <p:cNvSpPr/>
          <p:nvPr/>
        </p:nvSpPr>
        <p:spPr>
          <a:xfrm>
            <a:off x="395536" y="1700808"/>
            <a:ext cx="8496944" cy="5570756"/>
          </a:xfrm>
          <a:prstGeom prst="rect">
            <a:avLst/>
          </a:prstGeom>
        </p:spPr>
        <p:txBody>
          <a:bodyPr wrap="square">
            <a:spAutoFit/>
          </a:bodyPr>
          <a:lstStyle/>
          <a:p>
            <a:r>
              <a:rPr lang="ru-RU" sz="1400" dirty="0"/>
              <a:t>Реализация указанного запрета совершать и исполнять сделки при осуществлении закупок в соответствии </a:t>
            </a:r>
            <a:r>
              <a:rPr lang="ru-RU" sz="1400" dirty="0" smtClean="0"/>
              <a:t>с Закона №44-ФЗ обеспечивается путем: </a:t>
            </a:r>
          </a:p>
          <a:p>
            <a:endParaRPr lang="ru-RU" sz="1400" dirty="0" smtClean="0"/>
          </a:p>
          <a:p>
            <a:r>
              <a:rPr lang="ru-RU" sz="1400" dirty="0" smtClean="0"/>
              <a:t>- отклонения </a:t>
            </a:r>
            <a:r>
              <a:rPr lang="ru-RU" sz="1400" dirty="0"/>
              <a:t>заявок, поданных лицами, находящимися под санкциями;</a:t>
            </a:r>
          </a:p>
          <a:p>
            <a:endParaRPr lang="ru-RU" sz="1400" dirty="0" smtClean="0"/>
          </a:p>
          <a:p>
            <a:r>
              <a:rPr lang="ru-RU" sz="1400" dirty="0" smtClean="0"/>
              <a:t>- отстранения </a:t>
            </a:r>
            <a:r>
              <a:rPr lang="ru-RU" sz="1400" dirty="0"/>
              <a:t>лиц, находящихся под санкциями, от заключения контрактов или отказа от заключения с ними контрактов </a:t>
            </a:r>
            <a:r>
              <a:rPr lang="ru-RU" sz="1400" dirty="0" smtClean="0"/>
              <a:t>(ч.9 ст. 31 Закона №44-ФЗ);</a:t>
            </a:r>
          </a:p>
          <a:p>
            <a:endParaRPr lang="ru-RU" sz="1400" dirty="0" smtClean="0"/>
          </a:p>
          <a:p>
            <a:r>
              <a:rPr lang="ru-RU" sz="1400" dirty="0" smtClean="0"/>
              <a:t>- расторжения </a:t>
            </a:r>
            <a:r>
              <a:rPr lang="ru-RU" sz="1400" dirty="0"/>
              <a:t>контрактов, заключенных с лицами, находящимися под санкциями </a:t>
            </a:r>
            <a:r>
              <a:rPr lang="ru-RU" sz="1400" dirty="0" smtClean="0"/>
              <a:t>(п.1 ч.15 ст. 95 Закона №44-ФЗ)</a:t>
            </a:r>
          </a:p>
          <a:p>
            <a:endParaRPr lang="ru-RU" dirty="0" smtClean="0"/>
          </a:p>
          <a:p>
            <a:r>
              <a:rPr lang="ru-RU" sz="1200" b="1" dirty="0"/>
              <a:t>Информационное письмо Минфина России от 20.07.2022 N 24-01-06/69926</a:t>
            </a:r>
            <a:endParaRPr lang="ru-RU" sz="1200" dirty="0"/>
          </a:p>
          <a:p>
            <a:r>
              <a:rPr lang="ru-RU" sz="1200" dirty="0"/>
              <a:t>Выявление несоответствия участника закупки требованию, установленному в соответствии с пунктом 11 части 1 статьи 31 Закона N 44-ФЗ, на этапе рассмотрения заявок на участие в закупке, заключения контракта или его исполнения влечет в силу положений Закона N 44-ФЗ соответственно отклонение заявки такого участника, отстранение такого участника от заключения контракта, отказ от заключения с ним контракта, расторжение контракта.</a:t>
            </a:r>
          </a:p>
          <a:p>
            <a:r>
              <a:rPr lang="ru-RU" sz="1200" dirty="0"/>
              <a:t> </a:t>
            </a:r>
          </a:p>
          <a:p>
            <a:r>
              <a:rPr lang="ru-RU" sz="1200" dirty="0"/>
              <a:t>Так, в случае исполнения контракта с лицом, находящимся под санкциями, в целях реализации запрета исполнения перед ним обязательств по совершенной сделке заказчик обязан принять решение об одностороннем отказе от исполнения контракта на основании пункта 1 части 15 статьи 95 Закона N 44-ФЗ, в том числе на основании подпункта "а" указанного пункта, если ограничение для участия в закупках появилось у участника закупки после заключения контракта.</a:t>
            </a:r>
          </a:p>
          <a:p>
            <a:endParaRPr lang="ru-RU" dirty="0">
              <a:hlinkClick r:id="rId2"/>
            </a:endParaRPr>
          </a:p>
          <a:p>
            <a:endParaRPr lang="ru-RU" dirty="0" smtClean="0">
              <a:hlinkClick r:id="rId2"/>
            </a:endParaRPr>
          </a:p>
          <a:p>
            <a:endParaRPr lang="ru-RU" dirty="0">
              <a:hlinkClick r:id="rId2"/>
            </a:endParaRPr>
          </a:p>
        </p:txBody>
      </p:sp>
    </p:spTree>
    <p:extLst>
      <p:ext uri="{BB962C8B-B14F-4D97-AF65-F5344CB8AC3E}">
        <p14:creationId xmlns:p14="http://schemas.microsoft.com/office/powerpoint/2010/main" val="1098149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ОТСУТСТВИЕ СВЕДЕНИЙ В реестре </a:t>
            </a:r>
            <a:r>
              <a:rPr lang="ru-RU" sz="2000" b="1" dirty="0"/>
              <a:t>недобросовестных поставщиков </a:t>
            </a:r>
            <a:r>
              <a:rPr lang="ru-RU" sz="2000" b="1" dirty="0" smtClean="0"/>
              <a:t> (ч.1.1 ст. 31 44-ФЗ)</a:t>
            </a: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r>
              <a:rPr lang="ru-RU" sz="1200" dirty="0">
                <a:solidFill>
                  <a:schemeClr val="tx1"/>
                </a:solidFill>
              </a:rPr>
              <a:t>Заказчик вправе установить требование об отсутствии в предусмотренном настоящим Федеральным законом </a:t>
            </a:r>
            <a:r>
              <a:rPr lang="ru-RU" sz="1200" b="1" dirty="0">
                <a:solidFill>
                  <a:schemeClr val="tx1"/>
                </a:solidFill>
              </a:rPr>
              <a:t>реестре недобросовестных поставщиков </a:t>
            </a:r>
            <a:r>
              <a:rPr lang="ru-RU" sz="1200" dirty="0">
                <a:solidFill>
                  <a:schemeClr val="tx1"/>
                </a:solidFill>
              </a:rPr>
              <a:t>(подрядчиков, исполнителей) информации об участнике закупки, в том числе </a:t>
            </a:r>
            <a:r>
              <a:rPr lang="ru-RU" sz="1200" b="1" dirty="0">
                <a:solidFill>
                  <a:schemeClr val="tx1"/>
                </a:solidFill>
              </a:rPr>
              <a:t>информации о лицах, указанных в пунктах 2 и 3 части 3 статьи 104 </a:t>
            </a:r>
            <a:r>
              <a:rPr lang="ru-RU" sz="1200" dirty="0">
                <a:solidFill>
                  <a:schemeClr val="tx1"/>
                </a:solidFill>
              </a:rPr>
              <a:t> </a:t>
            </a:r>
            <a:r>
              <a:rPr lang="ru-RU" sz="1200" dirty="0" smtClean="0">
                <a:solidFill>
                  <a:schemeClr val="tx1"/>
                </a:solidFill>
              </a:rPr>
              <a:t>44-ФЗ (ч.1.1 ст. 31 44-ФЗ)</a:t>
            </a:r>
          </a:p>
          <a:p>
            <a:endParaRPr lang="ru-RU" sz="1200" dirty="0">
              <a:solidFill>
                <a:schemeClr val="tx1"/>
              </a:solidFill>
            </a:endParaRPr>
          </a:p>
          <a:p>
            <a:r>
              <a:rPr lang="ru-RU" sz="1200" dirty="0" smtClean="0">
                <a:solidFill>
                  <a:schemeClr val="tx1"/>
                </a:solidFill>
              </a:rPr>
              <a:t>члены </a:t>
            </a:r>
            <a:r>
              <a:rPr lang="ru-RU" sz="1200" dirty="0">
                <a:solidFill>
                  <a:schemeClr val="tx1"/>
                </a:solidFill>
              </a:rPr>
              <a:t>коллегиального исполнительного органа, </a:t>
            </a:r>
            <a:endParaRPr lang="ru-RU" sz="1200" dirty="0" smtClean="0">
              <a:solidFill>
                <a:schemeClr val="tx1"/>
              </a:solidFill>
            </a:endParaRPr>
          </a:p>
          <a:p>
            <a:r>
              <a:rPr lang="ru-RU" sz="1200" dirty="0" smtClean="0">
                <a:solidFill>
                  <a:schemeClr val="tx1"/>
                </a:solidFill>
              </a:rPr>
              <a:t>лицо, исполняющее </a:t>
            </a:r>
            <a:r>
              <a:rPr lang="ru-RU" sz="1200" dirty="0">
                <a:solidFill>
                  <a:schemeClr val="tx1"/>
                </a:solidFill>
              </a:rPr>
              <a:t>функции единоличного исполнительного </a:t>
            </a:r>
            <a:r>
              <a:rPr lang="ru-RU" sz="1200" dirty="0" smtClean="0">
                <a:solidFill>
                  <a:schemeClr val="tx1"/>
                </a:solidFill>
              </a:rPr>
              <a:t>органа, </a:t>
            </a:r>
          </a:p>
          <a:p>
            <a:r>
              <a:rPr lang="ru-RU" sz="1200" dirty="0" smtClean="0">
                <a:solidFill>
                  <a:schemeClr val="tx1"/>
                </a:solidFill>
              </a:rPr>
              <a:t>управляющий, управляющая организация - если </a:t>
            </a:r>
            <a:r>
              <a:rPr lang="ru-RU" sz="1200" dirty="0">
                <a:solidFill>
                  <a:schemeClr val="tx1"/>
                </a:solidFill>
              </a:rPr>
              <a:t>полномочия единоличного исполнительного органа переданы в соответствии с законодательством Российской Федерации </a:t>
            </a:r>
            <a:r>
              <a:rPr lang="ru-RU" sz="1200" dirty="0" smtClean="0">
                <a:solidFill>
                  <a:schemeClr val="tx1"/>
                </a:solidFill>
              </a:rPr>
              <a:t>таким лицам</a:t>
            </a:r>
          </a:p>
          <a:p>
            <a:endParaRPr lang="ru-RU" sz="1200" dirty="0" smtClean="0">
              <a:solidFill>
                <a:schemeClr val="tx1"/>
              </a:solidFill>
            </a:endParaRPr>
          </a:p>
          <a:p>
            <a:r>
              <a:rPr lang="ru-RU" sz="1200" dirty="0" smtClean="0">
                <a:solidFill>
                  <a:schemeClr val="tx1"/>
                </a:solidFill>
              </a:rPr>
              <a:t>В отношении публично-правового образования:</a:t>
            </a:r>
          </a:p>
          <a:p>
            <a:r>
              <a:rPr lang="ru-RU" sz="1200" dirty="0" smtClean="0">
                <a:solidFill>
                  <a:schemeClr val="tx1"/>
                </a:solidFill>
              </a:rPr>
              <a:t>- участники </a:t>
            </a:r>
            <a:r>
              <a:rPr lang="ru-RU" sz="1200" dirty="0">
                <a:solidFill>
                  <a:schemeClr val="tx1"/>
                </a:solidFill>
              </a:rPr>
              <a:t>(</a:t>
            </a:r>
            <a:r>
              <a:rPr lang="ru-RU" sz="1200" dirty="0" smtClean="0">
                <a:solidFill>
                  <a:schemeClr val="tx1"/>
                </a:solidFill>
              </a:rPr>
              <a:t>члены) </a:t>
            </a:r>
            <a:r>
              <a:rPr lang="ru-RU" sz="1200" dirty="0">
                <a:solidFill>
                  <a:schemeClr val="tx1"/>
                </a:solidFill>
              </a:rPr>
              <a:t>корпоративного юридического лица, </a:t>
            </a:r>
            <a:r>
              <a:rPr lang="ru-RU" sz="1200" dirty="0" smtClean="0">
                <a:solidFill>
                  <a:schemeClr val="tx1"/>
                </a:solidFill>
              </a:rPr>
              <a:t>способные </a:t>
            </a:r>
            <a:r>
              <a:rPr lang="ru-RU" sz="1200" dirty="0">
                <a:solidFill>
                  <a:schemeClr val="tx1"/>
                </a:solidFill>
              </a:rPr>
              <a:t>оказывать влияние на деятельность этого юридического лица - участника закупки, поставщика (подрядчика, исполнителя</a:t>
            </a:r>
            <a:r>
              <a:rPr lang="ru-RU" sz="1200" dirty="0" smtClean="0">
                <a:solidFill>
                  <a:schemeClr val="tx1"/>
                </a:solidFill>
              </a:rPr>
              <a:t>). </a:t>
            </a:r>
            <a:r>
              <a:rPr lang="ru-RU" sz="1200" dirty="0">
                <a:solidFill>
                  <a:schemeClr val="tx1"/>
                </a:solidFill>
              </a:rPr>
              <a:t>Под такими участниками (членами) </a:t>
            </a:r>
            <a:r>
              <a:rPr lang="ru-RU" sz="1200" dirty="0" smtClean="0">
                <a:solidFill>
                  <a:schemeClr val="tx1"/>
                </a:solidFill>
              </a:rPr>
              <a:t>понимаются </a:t>
            </a:r>
            <a:r>
              <a:rPr lang="ru-RU" sz="1200" dirty="0">
                <a:solidFill>
                  <a:schemeClr val="tx1"/>
                </a:solidFill>
              </a:rPr>
              <a:t>лица, которые самостоятельно или совместно со своим аффилированным лицом (лицами) владеют более чем двадцатью пятью процентами акций (долей, паев) корпоративного юридического лица. Лицо признается аффилированным в соответствии с требованиями антимонопольного законодательства Российской Федерации;</a:t>
            </a:r>
          </a:p>
          <a:p>
            <a:r>
              <a:rPr lang="ru-RU" sz="1200" dirty="0" smtClean="0">
                <a:solidFill>
                  <a:schemeClr val="tx1"/>
                </a:solidFill>
              </a:rPr>
              <a:t>- учредителей </a:t>
            </a:r>
            <a:r>
              <a:rPr lang="ru-RU" sz="1200" b="1" dirty="0">
                <a:solidFill>
                  <a:schemeClr val="tx1"/>
                </a:solidFill>
              </a:rPr>
              <a:t>унитарного юридического </a:t>
            </a:r>
            <a:r>
              <a:rPr lang="ru-RU" sz="1200" b="1" dirty="0" smtClean="0">
                <a:solidFill>
                  <a:schemeClr val="tx1"/>
                </a:solidFill>
              </a:rPr>
              <a:t>лица</a:t>
            </a:r>
          </a:p>
          <a:p>
            <a:endParaRPr lang="ru-RU" sz="1200" b="1" dirty="0">
              <a:solidFill>
                <a:schemeClr val="tx1"/>
              </a:solidFill>
            </a:endParaRPr>
          </a:p>
          <a:p>
            <a:r>
              <a:rPr lang="ru-RU" sz="1200" dirty="0">
                <a:solidFill>
                  <a:schemeClr val="tx1"/>
                </a:solidFill>
              </a:rPr>
              <a:t>В силу части 8 статьи  31 Закона о контрактной системе </a:t>
            </a:r>
            <a:r>
              <a:rPr lang="ru-RU" sz="1200" b="1" dirty="0">
                <a:solidFill>
                  <a:schemeClr val="tx1"/>
                </a:solidFill>
              </a:rPr>
              <a:t>комиссия по осуществлению закупок </a:t>
            </a:r>
            <a:r>
              <a:rPr lang="ru-RU" sz="1200" b="1" u="sng" dirty="0">
                <a:solidFill>
                  <a:schemeClr val="tx1"/>
                </a:solidFill>
              </a:rPr>
              <a:t>обязана проверить </a:t>
            </a:r>
            <a:r>
              <a:rPr lang="ru-RU" sz="1200" b="1" dirty="0">
                <a:solidFill>
                  <a:schemeClr val="tx1"/>
                </a:solidFill>
              </a:rPr>
              <a:t>соответствие участников закупок указанному требованию!!! </a:t>
            </a:r>
          </a:p>
          <a:p>
            <a:endParaRPr lang="ru-RU" sz="1200" dirty="0">
              <a:solidFill>
                <a:schemeClr val="tx1"/>
              </a:solidFill>
            </a:endParaRPr>
          </a:p>
          <a:p>
            <a:endParaRPr lang="ru-RU" sz="1200" dirty="0">
              <a:solidFill>
                <a:schemeClr val="tx1"/>
              </a:solidFill>
            </a:endParaRPr>
          </a:p>
        </p:txBody>
      </p:sp>
    </p:spTree>
    <p:extLst>
      <p:ext uri="{BB962C8B-B14F-4D97-AF65-F5344CB8AC3E}">
        <p14:creationId xmlns:p14="http://schemas.microsoft.com/office/powerpoint/2010/main" val="192685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Участник закупки. Единые требования к участникам закупки</a:t>
            </a: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marL="137160" indent="0">
              <a:buNone/>
            </a:pPr>
            <a:endParaRPr lang="ru-RU" sz="1200" b="1" dirty="0" smtClean="0">
              <a:solidFill>
                <a:schemeClr val="tx1"/>
              </a:solidFill>
            </a:endParaRPr>
          </a:p>
          <a:p>
            <a:pPr marL="137160" indent="0">
              <a:buNone/>
            </a:pPr>
            <a:r>
              <a:rPr lang="ru-RU" sz="1200" b="1" dirty="0" smtClean="0">
                <a:solidFill>
                  <a:schemeClr val="tx1"/>
                </a:solidFill>
              </a:rPr>
              <a:t>Как сейчас? С 01.01.2022</a:t>
            </a:r>
            <a:endParaRPr lang="ru-RU" sz="1200" b="1" dirty="0">
              <a:solidFill>
                <a:schemeClr val="tx1"/>
              </a:solidFill>
            </a:endParaRPr>
          </a:p>
          <a:p>
            <a:pPr marL="137160" indent="0">
              <a:buNone/>
            </a:pPr>
            <a:r>
              <a:rPr lang="ru-RU" sz="1200" b="1" dirty="0">
                <a:solidFill>
                  <a:schemeClr val="tx1"/>
                </a:solidFill>
              </a:rPr>
              <a:t>Информационное письмо Минфина России от 14.02.2022 </a:t>
            </a:r>
            <a:r>
              <a:rPr lang="ru-RU" sz="1200" b="1" dirty="0" smtClean="0">
                <a:solidFill>
                  <a:schemeClr val="tx1"/>
                </a:solidFill>
              </a:rPr>
              <a:t>№ 24-01-09/10138  </a:t>
            </a:r>
            <a:r>
              <a:rPr lang="ru-RU" sz="1200" dirty="0" smtClean="0">
                <a:solidFill>
                  <a:schemeClr val="tx1"/>
                </a:solidFill>
              </a:rPr>
              <a:t>«О </a:t>
            </a:r>
            <a:r>
              <a:rPr lang="ru-RU" sz="1200" dirty="0">
                <a:solidFill>
                  <a:schemeClr val="tx1"/>
                </a:solidFill>
              </a:rPr>
              <a:t>направлении информации о применении Федерального закона от 5 апреля 2013 г. N 44-ФЗ в редакции Федерального закона от 2 июля 2021 г. N </a:t>
            </a:r>
            <a:r>
              <a:rPr lang="ru-RU" sz="1200" dirty="0" smtClean="0">
                <a:solidFill>
                  <a:schemeClr val="tx1"/>
                </a:solidFill>
              </a:rPr>
              <a:t>360-ФЗ»</a:t>
            </a:r>
          </a:p>
          <a:p>
            <a:pPr marL="137160" indent="0">
              <a:buNone/>
            </a:pPr>
            <a:r>
              <a:rPr lang="ru-RU" sz="1200" dirty="0">
                <a:solidFill>
                  <a:schemeClr val="tx1"/>
                </a:solidFill>
              </a:rPr>
              <a:t>В соответствии с положениями частей 1 и 7 статьи 31 Закона N 44-ФЗ </a:t>
            </a:r>
            <a:r>
              <a:rPr lang="ru-RU" sz="1200" b="1" dirty="0">
                <a:solidFill>
                  <a:schemeClr val="tx1"/>
                </a:solidFill>
              </a:rPr>
              <a:t>единые требования предъявляются в равной мере ко всем участникам закупок, </a:t>
            </a:r>
            <a:r>
              <a:rPr lang="ru-RU" sz="1200" b="1" u="sng" dirty="0">
                <a:solidFill>
                  <a:schemeClr val="tx1"/>
                </a:solidFill>
              </a:rPr>
              <a:t>в том числе </a:t>
            </a:r>
            <a:r>
              <a:rPr lang="ru-RU" sz="1200" b="1" dirty="0">
                <a:solidFill>
                  <a:schemeClr val="tx1"/>
                </a:solidFill>
              </a:rPr>
              <a:t>при осуществлении закупки у единственного поставщика (подрядчика, исполнителя) в случаях, предусмотренных пунктами 4, 5, 18, 30, 42, 49, 54 и 59 части 1 статьи 93 Закона N 44-ФЗ</a:t>
            </a:r>
            <a:r>
              <a:rPr lang="ru-RU" sz="1200" b="1" dirty="0" smtClean="0">
                <a:solidFill>
                  <a:schemeClr val="tx1"/>
                </a:solidFill>
              </a:rPr>
              <a:t>.</a:t>
            </a:r>
          </a:p>
          <a:p>
            <a:pPr marL="137160" indent="0">
              <a:buNone/>
            </a:pPr>
            <a:endParaRPr lang="ru-RU" sz="1200" b="1" dirty="0">
              <a:solidFill>
                <a:schemeClr val="tx1"/>
              </a:solidFill>
            </a:endParaRPr>
          </a:p>
          <a:p>
            <a:pPr marL="137160" indent="0">
              <a:buNone/>
            </a:pPr>
            <a:r>
              <a:rPr lang="ru-RU" sz="1200" dirty="0">
                <a:solidFill>
                  <a:schemeClr val="tx1"/>
                </a:solidFill>
              </a:rPr>
              <a:t>Указанные изменения части 1 статьи 31 Закона N 44-ФЗ внесены Законом N 360-ФЗ </a:t>
            </a:r>
            <a:r>
              <a:rPr lang="ru-RU" sz="1200" b="1" dirty="0">
                <a:solidFill>
                  <a:schemeClr val="tx1"/>
                </a:solidFill>
              </a:rPr>
              <a:t>с целью урегулирования возникавших вопросов контроля за соблюдением законодательства Российской Федерации о контрактной системе в сфере закупок</a:t>
            </a:r>
            <a:r>
              <a:rPr lang="ru-RU" sz="1200" dirty="0">
                <a:solidFill>
                  <a:schemeClr val="tx1"/>
                </a:solidFill>
              </a:rPr>
              <a:t>, при осуществлении которого органы контроля исходили из обязанности заказчика проверить соответствия участника закупки при осуществлении закупки любым способом, включая закупку у единственного поставщика (подрядчика, исполнителя) независимо от случая ее осуществления.</a:t>
            </a:r>
          </a:p>
          <a:p>
            <a:pPr marL="137160" indent="0">
              <a:buNone/>
            </a:pPr>
            <a:endParaRPr lang="ru-RU" sz="1200" dirty="0" smtClean="0">
              <a:solidFill>
                <a:schemeClr val="tx1"/>
              </a:solidFill>
            </a:endParaRPr>
          </a:p>
          <a:p>
            <a:pPr marL="137160" indent="0">
              <a:buNone/>
            </a:pPr>
            <a:r>
              <a:rPr lang="ru-RU" sz="1200" dirty="0" smtClean="0">
                <a:solidFill>
                  <a:schemeClr val="tx1"/>
                </a:solidFill>
              </a:rPr>
              <a:t>При </a:t>
            </a:r>
            <a:r>
              <a:rPr lang="ru-RU" sz="1200" dirty="0">
                <a:solidFill>
                  <a:schemeClr val="tx1"/>
                </a:solidFill>
              </a:rPr>
              <a:t>этом обеспечение соответствия участников закупок единым требованиям при осуществлении закупок у единственного поставщика (подрядчика, исполнителя) осуществляется заказчиком в прежнем порядке, применявшемся до издания Закона N 360-ФЗ, в частности путем принятия заказчиком зависящих от него разумных и законных мер.</a:t>
            </a:r>
          </a:p>
          <a:p>
            <a:pPr marL="137160" indent="0">
              <a:buNone/>
            </a:pPr>
            <a:endParaRPr lang="ru-RU" sz="1200" b="1" dirty="0" smtClean="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p:txBody>
      </p:sp>
    </p:spTree>
    <p:extLst>
      <p:ext uri="{BB962C8B-B14F-4D97-AF65-F5344CB8AC3E}">
        <p14:creationId xmlns:p14="http://schemas.microsoft.com/office/powerpoint/2010/main" val="1540059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ОТСУТСТВИЕ СВЕДЕНИЙ В реестре </a:t>
            </a:r>
            <a:r>
              <a:rPr lang="ru-RU" sz="2000" b="1" dirty="0"/>
              <a:t>недобросовестных поставщиков </a:t>
            </a:r>
            <a:r>
              <a:rPr lang="ru-RU" sz="2000" b="1" dirty="0" smtClean="0"/>
              <a:t> (ч.1.1 ст. 31 44-ФЗ)</a:t>
            </a: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endParaRPr lang="ru-RU" sz="1200" dirty="0">
              <a:solidFill>
                <a:schemeClr val="tx1"/>
              </a:solidFill>
            </a:endParaRPr>
          </a:p>
          <a:p>
            <a:pPr marL="114300" indent="0">
              <a:buNone/>
            </a:pPr>
            <a:r>
              <a:rPr lang="ru-RU" sz="1200" b="1" dirty="0">
                <a:solidFill>
                  <a:schemeClr val="tx1"/>
                </a:solidFill>
              </a:rPr>
              <a:t>Постановление Правительства РФ от 29.12.2021 N 2571 </a:t>
            </a:r>
            <a:r>
              <a:rPr lang="ru-RU" sz="1200" b="1" dirty="0" smtClean="0">
                <a:solidFill>
                  <a:schemeClr val="tx1"/>
                </a:solidFill>
              </a:rPr>
              <a:t>«О </a:t>
            </a:r>
            <a:r>
              <a:rPr lang="ru-RU" sz="1200" b="1" dirty="0">
                <a:solidFill>
                  <a:schemeClr val="tx1"/>
                </a:solidFill>
              </a:rPr>
              <a:t>требованиях к участникам закупки товаров, работ, услуг для обеспечения государственных и муниципальных </a:t>
            </a:r>
            <a:r>
              <a:rPr lang="ru-RU" sz="1200" b="1" dirty="0" smtClean="0">
                <a:solidFill>
                  <a:schemeClr val="tx1"/>
                </a:solidFill>
              </a:rPr>
              <a:t>нужд...»</a:t>
            </a:r>
          </a:p>
          <a:p>
            <a:pPr marL="114300" indent="0">
              <a:buNone/>
            </a:pPr>
            <a:endParaRPr lang="ru-RU" sz="1200" dirty="0" smtClean="0">
              <a:solidFill>
                <a:schemeClr val="tx1"/>
              </a:solidFill>
            </a:endParaRPr>
          </a:p>
          <a:p>
            <a:pPr marL="114300" indent="0">
              <a:buNone/>
            </a:pPr>
            <a:r>
              <a:rPr lang="ru-RU" sz="1200" dirty="0" smtClean="0">
                <a:solidFill>
                  <a:schemeClr val="tx1"/>
                </a:solidFill>
              </a:rPr>
              <a:t>В </a:t>
            </a:r>
            <a:r>
              <a:rPr lang="ru-RU" sz="1200" dirty="0">
                <a:solidFill>
                  <a:schemeClr val="tx1"/>
                </a:solidFill>
              </a:rPr>
              <a:t>случае если заказчиком </a:t>
            </a:r>
            <a:r>
              <a:rPr lang="ru-RU" sz="1200" b="1" dirty="0">
                <a:solidFill>
                  <a:schemeClr val="tx1"/>
                </a:solidFill>
              </a:rPr>
              <a:t>не установлено требование, предусмотренное частью 1.1 статьи 31 Федерального закона </a:t>
            </a:r>
            <a:r>
              <a:rPr lang="ru-RU" sz="1200" b="1" dirty="0" smtClean="0">
                <a:solidFill>
                  <a:schemeClr val="tx1"/>
                </a:solidFill>
              </a:rPr>
              <a:t> №44-ФЗ</a:t>
            </a:r>
            <a:r>
              <a:rPr lang="ru-RU" sz="1200" dirty="0" smtClean="0">
                <a:solidFill>
                  <a:schemeClr val="tx1"/>
                </a:solidFill>
              </a:rPr>
              <a:t>, </a:t>
            </a:r>
          </a:p>
          <a:p>
            <a:pPr marL="114300" indent="0">
              <a:buNone/>
            </a:pPr>
            <a:endParaRPr lang="ru-RU" sz="1200" b="1" dirty="0">
              <a:solidFill>
                <a:schemeClr val="tx1"/>
              </a:solidFill>
            </a:endParaRPr>
          </a:p>
          <a:p>
            <a:pPr marL="114300" indent="0">
              <a:buNone/>
            </a:pPr>
            <a:r>
              <a:rPr lang="ru-RU" sz="1200" b="1" dirty="0" smtClean="0">
                <a:solidFill>
                  <a:schemeClr val="tx1"/>
                </a:solidFill>
              </a:rPr>
              <a:t>заказчик </a:t>
            </a:r>
            <a:r>
              <a:rPr lang="ru-RU" sz="1200" b="1" dirty="0">
                <a:solidFill>
                  <a:schemeClr val="tx1"/>
                </a:solidFill>
              </a:rPr>
              <a:t>обязан установить </a:t>
            </a:r>
            <a:r>
              <a:rPr lang="ru-RU" sz="1200" b="1" u="sng" dirty="0">
                <a:solidFill>
                  <a:schemeClr val="tx1"/>
                </a:solidFill>
              </a:rPr>
              <a:t>требование об отсутствии </a:t>
            </a:r>
            <a:r>
              <a:rPr lang="ru-RU" sz="1200" b="1" dirty="0">
                <a:solidFill>
                  <a:schemeClr val="tx1"/>
                </a:solidFill>
              </a:rPr>
              <a:t>в предусмотренном Законом о контрактной системе </a:t>
            </a:r>
            <a:r>
              <a:rPr lang="ru-RU" sz="1200" b="1" u="sng" dirty="0">
                <a:solidFill>
                  <a:schemeClr val="tx1"/>
                </a:solidFill>
              </a:rPr>
              <a:t>реестре недобросовестных поставщиков </a:t>
            </a:r>
            <a:r>
              <a:rPr lang="ru-RU" sz="1200" dirty="0">
                <a:solidFill>
                  <a:schemeClr val="tx1"/>
                </a:solidFill>
              </a:rPr>
              <a:t>(подрядчиков, исполнителей) </a:t>
            </a:r>
            <a:r>
              <a:rPr lang="ru-RU" sz="1200" b="1" dirty="0">
                <a:solidFill>
                  <a:schemeClr val="tx1"/>
                </a:solidFill>
              </a:rPr>
              <a:t>информации об участнике закупки</a:t>
            </a:r>
            <a:r>
              <a:rPr lang="ru-RU" sz="1200" dirty="0">
                <a:solidFill>
                  <a:schemeClr val="tx1"/>
                </a:solidFill>
              </a:rPr>
              <a:t>, </a:t>
            </a:r>
            <a:r>
              <a:rPr lang="ru-RU" sz="1200" b="1" dirty="0">
                <a:solidFill>
                  <a:schemeClr val="tx1"/>
                </a:solidFill>
              </a:rPr>
              <a:t>в том числе о лицах, информация о которых содержится в заявке на участие в закупке </a:t>
            </a:r>
            <a:r>
              <a:rPr lang="ru-RU" sz="1200" dirty="0">
                <a:solidFill>
                  <a:schemeClr val="tx1"/>
                </a:solidFill>
              </a:rPr>
              <a:t>в соответствии с подпунктом "в" пункта 1 части 1 статьи 43 Закона о контрактной системе, </a:t>
            </a:r>
            <a:r>
              <a:rPr lang="ru-RU" sz="1200" b="1" u="sng" dirty="0">
                <a:solidFill>
                  <a:schemeClr val="tx1"/>
                </a:solidFill>
              </a:rPr>
              <a:t>включенной в такой реестр в связи с отказом от исполнения контракта по причине введения в отношении заказчика политических или экономических санкций иностранными государствами</a:t>
            </a:r>
            <a:r>
              <a:rPr lang="ru-RU" sz="1200" dirty="0">
                <a:solidFill>
                  <a:schemeClr val="tx1"/>
                </a:solidFill>
              </a:rPr>
              <a:t>, совершающими недружественные действия в отношении Российской Федерации, граждан Российской Федерации или российских юридических лиц, и (или) введения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мер ограничительного характера.</a:t>
            </a:r>
            <a:endParaRPr lang="ru-RU" sz="1200" dirty="0">
              <a:solidFill>
                <a:schemeClr val="tx1"/>
              </a:solidFill>
            </a:endParaRPr>
          </a:p>
        </p:txBody>
      </p:sp>
    </p:spTree>
    <p:extLst>
      <p:ext uri="{BB962C8B-B14F-4D97-AF65-F5344CB8AC3E}">
        <p14:creationId xmlns:p14="http://schemas.microsoft.com/office/powerpoint/2010/main" val="3838908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ДОПОЛНИТЕЛЬНЫЕ </a:t>
            </a:r>
            <a:r>
              <a:rPr lang="ru-RU" sz="2800" b="1" dirty="0"/>
              <a:t>Требования к участникам закупки  (</a:t>
            </a:r>
            <a:r>
              <a:rPr lang="ru-RU" sz="2800" b="1" dirty="0" smtClean="0"/>
              <a:t>ч.2 </a:t>
            </a:r>
            <a:r>
              <a:rPr lang="ru-RU" sz="2800" b="1" dirty="0"/>
              <a:t>ст. 31 44-ФЗ)</a:t>
            </a:r>
          </a:p>
        </p:txBody>
      </p:sp>
      <p:sp>
        <p:nvSpPr>
          <p:cNvPr id="3" name="Объект 2"/>
          <p:cNvSpPr>
            <a:spLocks noGrp="1"/>
          </p:cNvSpPr>
          <p:nvPr>
            <p:ph idx="1"/>
          </p:nvPr>
        </p:nvSpPr>
        <p:spPr>
          <a:xfrm>
            <a:off x="457200" y="1752600"/>
            <a:ext cx="8219256" cy="4916760"/>
          </a:xfrm>
        </p:spPr>
        <p:txBody>
          <a:bodyPr>
            <a:noAutofit/>
          </a:bodyPr>
          <a:lstStyle/>
          <a:p>
            <a:r>
              <a:rPr lang="ru-RU" sz="1200" dirty="0" smtClean="0">
                <a:solidFill>
                  <a:schemeClr val="tx1"/>
                </a:solidFill>
              </a:rPr>
              <a:t>Правительство </a:t>
            </a:r>
            <a:r>
              <a:rPr lang="ru-RU" sz="1200" dirty="0">
                <a:solidFill>
                  <a:schemeClr val="tx1"/>
                </a:solidFill>
              </a:rPr>
              <a:t>Российской Федерации вправе устанавливать к участникам закупок отдельных видов товаров, работ, услуг </a:t>
            </a:r>
            <a:r>
              <a:rPr lang="ru-RU" sz="1200" b="1" dirty="0">
                <a:solidFill>
                  <a:schemeClr val="tx1"/>
                </a:solidFill>
              </a:rPr>
              <a:t>дополнительные требования</a:t>
            </a:r>
            <a:r>
              <a:rPr lang="ru-RU" sz="1200" dirty="0">
                <a:solidFill>
                  <a:schemeClr val="tx1"/>
                </a:solidFill>
              </a:rPr>
              <a:t>, в том числе к наличию:</a:t>
            </a:r>
          </a:p>
          <a:p>
            <a:endParaRPr lang="ru-RU" sz="1200" dirty="0">
              <a:solidFill>
                <a:schemeClr val="tx1"/>
              </a:solidFill>
            </a:endParaRPr>
          </a:p>
          <a:p>
            <a:endParaRPr lang="ru-RU" sz="1200" dirty="0">
              <a:solidFill>
                <a:schemeClr val="tx1"/>
              </a:solidFill>
            </a:endParaRPr>
          </a:p>
          <a:p>
            <a:r>
              <a:rPr lang="ru-RU" sz="1200" dirty="0">
                <a:solidFill>
                  <a:schemeClr val="tx1"/>
                </a:solidFill>
              </a:rPr>
              <a:t>1) финансовых ресурсов для исполнения контракта;</a:t>
            </a:r>
          </a:p>
          <a:p>
            <a:endParaRPr lang="ru-RU" sz="1200" dirty="0">
              <a:solidFill>
                <a:schemeClr val="tx1"/>
              </a:solidFill>
            </a:endParaRPr>
          </a:p>
          <a:p>
            <a:r>
              <a:rPr lang="ru-RU" sz="1200" dirty="0">
                <a:solidFill>
                  <a:schemeClr val="tx1"/>
                </a:solidFill>
              </a:rPr>
              <a:t>2) на праве собственности или ином законном основании оборудования и других материальных ресурсов для исполнения контракта;</a:t>
            </a:r>
          </a:p>
          <a:p>
            <a:endParaRPr lang="ru-RU" sz="1200" dirty="0">
              <a:solidFill>
                <a:schemeClr val="tx1"/>
              </a:solidFill>
            </a:endParaRPr>
          </a:p>
          <a:p>
            <a:r>
              <a:rPr lang="ru-RU" sz="1200" dirty="0">
                <a:solidFill>
                  <a:schemeClr val="tx1"/>
                </a:solidFill>
              </a:rPr>
              <a:t>3) опыта работы, связанного с предметом контракта, и деловой репутации;</a:t>
            </a:r>
          </a:p>
          <a:p>
            <a:endParaRPr lang="ru-RU" sz="1200" dirty="0">
              <a:solidFill>
                <a:schemeClr val="tx1"/>
              </a:solidFill>
            </a:endParaRPr>
          </a:p>
          <a:p>
            <a:r>
              <a:rPr lang="ru-RU" sz="1200" dirty="0">
                <a:solidFill>
                  <a:schemeClr val="tx1"/>
                </a:solidFill>
              </a:rPr>
              <a:t>4) необходимого количества специалистов и иных работников определенного уровня квалификации для исполнения контракта</a:t>
            </a:r>
            <a:r>
              <a:rPr lang="ru-RU" sz="1200" dirty="0" smtClean="0">
                <a:solidFill>
                  <a:schemeClr val="tx1"/>
                </a:solidFill>
              </a:rPr>
              <a:t>.</a:t>
            </a:r>
          </a:p>
          <a:p>
            <a:endParaRPr lang="ru-RU" sz="1200" b="1" dirty="0" smtClean="0"/>
          </a:p>
          <a:p>
            <a:r>
              <a:rPr lang="ru-RU" sz="1200" b="1" dirty="0" smtClean="0"/>
              <a:t>Постановление </a:t>
            </a:r>
            <a:r>
              <a:rPr lang="ru-RU" sz="1200" b="1" dirty="0"/>
              <a:t>Правительства РФ от 29.12.2021 N 2571 "О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a:t>
            </a:r>
            <a:r>
              <a:rPr lang="ru-RU" sz="1200" b="1" dirty="0" smtClean="0"/>
              <a:t>Федерации» (заменило ПП 99)</a:t>
            </a:r>
            <a:endParaRPr lang="ru-RU" sz="1200" b="1" dirty="0"/>
          </a:p>
          <a:p>
            <a:r>
              <a:rPr lang="ru-RU" sz="1200" dirty="0"/>
              <a:t/>
            </a:r>
            <a:br>
              <a:rPr lang="ru-RU" sz="1200" dirty="0"/>
            </a:br>
            <a:endParaRPr lang="ru-RU" sz="1200" dirty="0">
              <a:solidFill>
                <a:schemeClr val="tx1"/>
              </a:solidFill>
            </a:endParaRPr>
          </a:p>
        </p:txBody>
      </p:sp>
    </p:spTree>
    <p:extLst>
      <p:ext uri="{BB962C8B-B14F-4D97-AF65-F5344CB8AC3E}">
        <p14:creationId xmlns:p14="http://schemas.microsoft.com/office/powerpoint/2010/main" val="3828523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29.12.2021 N 2571 </a:t>
            </a:r>
          </a:p>
        </p:txBody>
      </p:sp>
      <p:sp>
        <p:nvSpPr>
          <p:cNvPr id="3" name="Объект 2"/>
          <p:cNvSpPr>
            <a:spLocks noGrp="1"/>
          </p:cNvSpPr>
          <p:nvPr>
            <p:ph idx="1"/>
          </p:nvPr>
        </p:nvSpPr>
        <p:spPr>
          <a:xfrm>
            <a:off x="457200" y="1752600"/>
            <a:ext cx="8219256" cy="4916760"/>
          </a:xfrm>
        </p:spPr>
        <p:txBody>
          <a:bodyPr>
            <a:noAutofit/>
          </a:bodyPr>
          <a:lstStyle/>
          <a:p>
            <a:r>
              <a:rPr lang="ru-RU" sz="1100" b="1" dirty="0">
                <a:solidFill>
                  <a:schemeClr val="tx1"/>
                </a:solidFill>
              </a:rPr>
              <a:t>ДОПОЛНИТЕЛЬНЫЕ ТРЕБОВАНИЯ </a:t>
            </a:r>
            <a:r>
              <a:rPr lang="ru-RU" sz="1100" dirty="0">
                <a:solidFill>
                  <a:schemeClr val="tx1"/>
                </a:solidFill>
              </a:rPr>
              <a:t>К УЧАСТНИКАМ ЗАКУПКИ ОТДЕЛЬНЫХ ВИДОВ ТОВАРОВ, РАБОТ, УСЛУГ ДЛЯ ОБЕСПЕЧЕНИЯ ГОСУДАРСТВЕННЫХ И МУНИЦИПАЛЬНЫХ НУЖД</a:t>
            </a:r>
          </a:p>
          <a:p>
            <a:endParaRPr lang="ru-RU" sz="1100" dirty="0">
              <a:solidFill>
                <a:schemeClr val="tx1"/>
              </a:solidFill>
            </a:endParaRPr>
          </a:p>
          <a:p>
            <a:pPr>
              <a:buAutoNum type="arabicParenR"/>
            </a:pPr>
            <a:r>
              <a:rPr lang="ru-RU" sz="1100" b="1" dirty="0" smtClean="0">
                <a:solidFill>
                  <a:schemeClr val="tx1"/>
                </a:solidFill>
              </a:rPr>
              <a:t>в </a:t>
            </a:r>
            <a:r>
              <a:rPr lang="ru-RU" sz="1100" b="1" dirty="0">
                <a:solidFill>
                  <a:schemeClr val="tx1"/>
                </a:solidFill>
              </a:rPr>
              <a:t>сфере культуры и культурного </a:t>
            </a:r>
            <a:r>
              <a:rPr lang="ru-RU" sz="1100" b="1" dirty="0">
                <a:solidFill>
                  <a:schemeClr val="tx1"/>
                </a:solidFill>
              </a:rPr>
              <a:t>наследия</a:t>
            </a:r>
            <a:r>
              <a:rPr lang="ru-RU" sz="1100" dirty="0">
                <a:solidFill>
                  <a:schemeClr val="tx1"/>
                </a:solidFill>
              </a:rPr>
              <a:t>:  по сохранению объектов культурного наследия (памятников истории и культуры) народов Российской Федерации, по реставрации музейных предметов и музейных </a:t>
            </a:r>
            <a:r>
              <a:rPr lang="ru-RU" sz="1100" dirty="0" smtClean="0">
                <a:solidFill>
                  <a:schemeClr val="tx1"/>
                </a:solidFill>
              </a:rPr>
              <a:t>коллекций и др.; </a:t>
            </a:r>
            <a:endParaRPr lang="ru-RU" sz="1100" dirty="0" smtClean="0">
              <a:solidFill>
                <a:schemeClr val="tx1"/>
              </a:solidFill>
            </a:endParaRPr>
          </a:p>
          <a:p>
            <a:pPr>
              <a:buAutoNum type="arabicParenR"/>
            </a:pPr>
            <a:r>
              <a:rPr lang="ru-RU" sz="1100" b="1" dirty="0">
                <a:solidFill>
                  <a:schemeClr val="tx1"/>
                </a:solidFill>
              </a:rPr>
              <a:t>в сфере градостроительной деятельности</a:t>
            </a:r>
            <a:r>
              <a:rPr lang="ru-RU" sz="1100" dirty="0">
                <a:solidFill>
                  <a:schemeClr val="tx1"/>
                </a:solidFill>
              </a:rPr>
              <a:t>: по подготовке проектной документации и (или) выполнению инженерных изысканий, по строительству, реконструкции объекта капитального строительства, по строительству, реконструкции линейного объекта, по строительству некапитального строения, сооружения (строений, сооружений), благоустройству территории, по капитальному ремонту объекта капитального строительства, по сносу объекта капитального строительства, по текущему ремонту зданий, </a:t>
            </a:r>
            <a:r>
              <a:rPr lang="ru-RU" sz="1100" dirty="0" smtClean="0">
                <a:solidFill>
                  <a:schemeClr val="tx1"/>
                </a:solidFill>
              </a:rPr>
              <a:t>сооружений и др. </a:t>
            </a:r>
          </a:p>
          <a:p>
            <a:pPr>
              <a:buAutoNum type="arabicParenR"/>
            </a:pPr>
            <a:r>
              <a:rPr lang="ru-RU" sz="1100" b="1" dirty="0">
                <a:solidFill>
                  <a:schemeClr val="tx1"/>
                </a:solidFill>
              </a:rPr>
              <a:t>в сфере дорожной деятельности</a:t>
            </a:r>
            <a:r>
              <a:rPr lang="ru-RU" sz="1100" dirty="0">
                <a:solidFill>
                  <a:schemeClr val="tx1"/>
                </a:solidFill>
              </a:rPr>
              <a:t>: по строительству, реконструкции, капитальному ремонту автомобильной дороги, по ремонту, содержанию автомобильной </a:t>
            </a:r>
            <a:r>
              <a:rPr lang="ru-RU" sz="1100" dirty="0" smtClean="0">
                <a:solidFill>
                  <a:schemeClr val="tx1"/>
                </a:solidFill>
              </a:rPr>
              <a:t>дороги;</a:t>
            </a:r>
          </a:p>
          <a:p>
            <a:pPr>
              <a:buAutoNum type="arabicParenR"/>
            </a:pPr>
            <a:r>
              <a:rPr lang="ru-RU" sz="1100" b="1" dirty="0" smtClean="0">
                <a:solidFill>
                  <a:schemeClr val="tx1"/>
                </a:solidFill>
              </a:rPr>
              <a:t>в </a:t>
            </a:r>
            <a:r>
              <a:rPr lang="ru-RU" sz="1100" b="1" dirty="0">
                <a:solidFill>
                  <a:schemeClr val="tx1"/>
                </a:solidFill>
              </a:rPr>
              <a:t>сфере обороны и безопасности </a:t>
            </a:r>
            <a:r>
              <a:rPr lang="ru-RU" sz="1100" b="1" dirty="0" smtClean="0">
                <a:solidFill>
                  <a:schemeClr val="tx1"/>
                </a:solidFill>
              </a:rPr>
              <a:t>государства;</a:t>
            </a:r>
            <a:endParaRPr lang="ru-RU" sz="1100" b="1" dirty="0">
              <a:solidFill>
                <a:schemeClr val="tx1"/>
              </a:solidFill>
            </a:endParaRPr>
          </a:p>
          <a:p>
            <a:pPr>
              <a:buAutoNum type="arabicParenR"/>
            </a:pPr>
            <a:r>
              <a:rPr lang="ru-RU" sz="1100" b="1" dirty="0">
                <a:solidFill>
                  <a:schemeClr val="tx1"/>
                </a:solidFill>
              </a:rPr>
              <a:t>в сфере использования атомной </a:t>
            </a:r>
            <a:r>
              <a:rPr lang="ru-RU" sz="1100" b="1" dirty="0" smtClean="0">
                <a:solidFill>
                  <a:schemeClr val="tx1"/>
                </a:solidFill>
              </a:rPr>
              <a:t>энергии;</a:t>
            </a:r>
            <a:endParaRPr lang="ru-RU" sz="1100" b="1" dirty="0">
              <a:solidFill>
                <a:schemeClr val="tx1"/>
              </a:solidFill>
            </a:endParaRPr>
          </a:p>
          <a:p>
            <a:pPr>
              <a:buAutoNum type="arabicParenR"/>
            </a:pPr>
            <a:r>
              <a:rPr lang="ru-RU" sz="1100" b="1" dirty="0">
                <a:solidFill>
                  <a:schemeClr val="tx1"/>
                </a:solidFill>
              </a:rPr>
              <a:t>в сфере здравоохранения, образования, науки</a:t>
            </a:r>
            <a:r>
              <a:rPr lang="ru-RU" sz="1100" dirty="0">
                <a:solidFill>
                  <a:schemeClr val="tx1"/>
                </a:solidFill>
              </a:rPr>
              <a:t>: по техническому </a:t>
            </a:r>
            <a:r>
              <a:rPr lang="ru-RU" sz="1100" dirty="0" smtClean="0">
                <a:solidFill>
                  <a:schemeClr val="tx1"/>
                </a:solidFill>
              </a:rPr>
              <a:t>обслуживанию (монтаж </a:t>
            </a:r>
            <a:r>
              <a:rPr lang="ru-RU" sz="1100" dirty="0">
                <a:solidFill>
                  <a:schemeClr val="tx1"/>
                </a:solidFill>
              </a:rPr>
              <a:t>и наладка; контроль технического состояния; периодическое и текущее техническое обслуживание; ремонт) медицинской техники, </a:t>
            </a:r>
            <a:r>
              <a:rPr lang="ru-RU" sz="1100" dirty="0" smtClean="0">
                <a:solidFill>
                  <a:schemeClr val="tx1"/>
                </a:solidFill>
              </a:rPr>
              <a:t>услуги </a:t>
            </a:r>
            <a:r>
              <a:rPr lang="ru-RU" sz="1100" dirty="0">
                <a:solidFill>
                  <a:schemeClr val="tx1"/>
                </a:solidFill>
              </a:rPr>
              <a:t>общественного питания и (или) поставка пищевых продуктов, по обеспечению охраны объектов (территорий) образовательных и научных организаций, по организации отдыха детей и их </a:t>
            </a:r>
            <a:r>
              <a:rPr lang="ru-RU" sz="1100" dirty="0" smtClean="0">
                <a:solidFill>
                  <a:schemeClr val="tx1"/>
                </a:solidFill>
              </a:rPr>
              <a:t>оздоровлению</a:t>
            </a:r>
            <a:r>
              <a:rPr lang="ru-RU" sz="1100" dirty="0">
                <a:solidFill>
                  <a:schemeClr val="tx1"/>
                </a:solidFill>
              </a:rPr>
              <a:t>, </a:t>
            </a:r>
            <a:r>
              <a:rPr lang="ru-RU" sz="1100" dirty="0" smtClean="0">
                <a:solidFill>
                  <a:schemeClr val="tx1"/>
                </a:solidFill>
              </a:rPr>
              <a:t>услуги </a:t>
            </a:r>
            <a:r>
              <a:rPr lang="ru-RU" sz="1100" dirty="0">
                <a:solidFill>
                  <a:schemeClr val="tx1"/>
                </a:solidFill>
              </a:rPr>
              <a:t>по уборке зданий, сооружений, прилегающих к ним </a:t>
            </a:r>
            <a:r>
              <a:rPr lang="ru-RU" sz="1100" dirty="0" smtClean="0">
                <a:solidFill>
                  <a:schemeClr val="tx1"/>
                </a:solidFill>
              </a:rPr>
              <a:t>территорий</a:t>
            </a:r>
          </a:p>
          <a:p>
            <a:pPr>
              <a:buAutoNum type="arabicParenR"/>
            </a:pPr>
            <a:endParaRPr lang="ru-RU" sz="1100" dirty="0">
              <a:solidFill>
                <a:schemeClr val="tx1"/>
              </a:solidFill>
            </a:endParaRPr>
          </a:p>
          <a:p>
            <a:pPr>
              <a:buAutoNum type="arabicParenR"/>
            </a:pPr>
            <a:r>
              <a:rPr lang="ru-RU" sz="1100" b="1" dirty="0">
                <a:solidFill>
                  <a:schemeClr val="tx1"/>
                </a:solidFill>
              </a:rPr>
              <a:t>контракт со встречными </a:t>
            </a:r>
            <a:r>
              <a:rPr lang="ru-RU" sz="1100" b="1" dirty="0" smtClean="0">
                <a:solidFill>
                  <a:schemeClr val="tx1"/>
                </a:solidFill>
              </a:rPr>
              <a:t>инвестиционными обязательствами </a:t>
            </a:r>
            <a:r>
              <a:rPr lang="ru-RU" sz="1100" dirty="0" smtClean="0">
                <a:solidFill>
                  <a:schemeClr val="tx1"/>
                </a:solidFill>
              </a:rPr>
              <a:t>(офсетные контракты)</a:t>
            </a:r>
            <a:endParaRPr lang="ru-RU" sz="1100" dirty="0">
              <a:solidFill>
                <a:schemeClr val="tx1"/>
              </a:solidFill>
            </a:endParaRPr>
          </a:p>
          <a:p>
            <a:pPr>
              <a:buAutoNum type="arabicParenR"/>
            </a:pPr>
            <a:endParaRPr lang="ru-RU" sz="1200" dirty="0">
              <a:solidFill>
                <a:schemeClr val="tx1"/>
              </a:solidFill>
            </a:endParaRPr>
          </a:p>
          <a:p>
            <a:pPr>
              <a:buAutoNum type="arabicParenR"/>
            </a:pPr>
            <a:endParaRPr lang="ru-RU" sz="1200" dirty="0">
              <a:solidFill>
                <a:schemeClr val="tx1"/>
              </a:solidFill>
            </a:endParaRPr>
          </a:p>
          <a:p>
            <a:pPr>
              <a:buAutoNum type="arabicParenR"/>
            </a:pPr>
            <a:endParaRPr lang="ru-RU" sz="1200" dirty="0" smtClean="0">
              <a:solidFill>
                <a:schemeClr val="tx1"/>
              </a:solidFill>
            </a:endParaRPr>
          </a:p>
          <a:p>
            <a:endParaRPr lang="ru-RU" sz="1200" dirty="0">
              <a:solidFill>
                <a:schemeClr val="tx1"/>
              </a:solidFill>
            </a:endParaRPr>
          </a:p>
          <a:p>
            <a:endParaRPr lang="ru-RU" sz="1200" dirty="0" smtClean="0">
              <a:solidFill>
                <a:schemeClr val="tx1"/>
              </a:solidFill>
            </a:endParaRPr>
          </a:p>
          <a:p>
            <a:pPr marL="114300" indent="0">
              <a:buNone/>
            </a:pPr>
            <a:r>
              <a:rPr lang="ru-RU" sz="1200" dirty="0"/>
              <a:t/>
            </a:r>
            <a:br>
              <a:rPr lang="ru-RU" sz="1200" dirty="0"/>
            </a:br>
            <a:endParaRPr lang="ru-RU" sz="1200" dirty="0">
              <a:solidFill>
                <a:schemeClr val="tx1"/>
              </a:solidFill>
            </a:endParaRPr>
          </a:p>
        </p:txBody>
      </p:sp>
    </p:spTree>
    <p:extLst>
      <p:ext uri="{BB962C8B-B14F-4D97-AF65-F5344CB8AC3E}">
        <p14:creationId xmlns:p14="http://schemas.microsoft.com/office/powerpoint/2010/main" val="1680899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Универсальная предквалификация</a:t>
            </a:r>
            <a:r>
              <a:rPr lang="ru-RU" sz="2000" b="1" dirty="0"/>
              <a:t> (ч.2.1 ст. 31 44-ФЗ)</a:t>
            </a:r>
            <a:br>
              <a:rPr lang="ru-RU" sz="2000" b="1" dirty="0"/>
            </a:b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r>
              <a:rPr lang="ru-RU" sz="1400" dirty="0" smtClean="0">
                <a:solidFill>
                  <a:schemeClr val="tx1"/>
                </a:solidFill>
              </a:rPr>
              <a:t>Если </a:t>
            </a:r>
            <a:r>
              <a:rPr lang="ru-RU" sz="1400" dirty="0">
                <a:solidFill>
                  <a:schemeClr val="tx1"/>
                </a:solidFill>
              </a:rPr>
              <a:t>при применении конкурентных способов начальная (максимальная) цена контракта, сумма начальных (максимальных) цен контрактов (в случае проведения совместного конкурса или аукциона) составляет </a:t>
            </a:r>
            <a:r>
              <a:rPr lang="ru-RU" sz="1400" b="1" dirty="0" smtClean="0">
                <a:solidFill>
                  <a:schemeClr val="tx1"/>
                </a:solidFill>
              </a:rPr>
              <a:t>20 </a:t>
            </a:r>
            <a:r>
              <a:rPr lang="ru-RU" sz="1400" b="1" dirty="0">
                <a:solidFill>
                  <a:schemeClr val="tx1"/>
                </a:solidFill>
              </a:rPr>
              <a:t>миллионов рублей и более</a:t>
            </a:r>
            <a:r>
              <a:rPr lang="ru-RU" sz="1400" dirty="0">
                <a:solidFill>
                  <a:schemeClr val="tx1"/>
                </a:solidFill>
              </a:rPr>
              <a:t>, заказчик (за исключением случая осуществления закупок отдельных видов товаров, работ, услуг, в отношении участников которых Правительством Российской Федерации установлены дополнительные требования </a:t>
            </a:r>
            <a:r>
              <a:rPr lang="ru-RU" sz="1400" dirty="0" smtClean="0">
                <a:solidFill>
                  <a:schemeClr val="tx1"/>
                </a:solidFill>
              </a:rPr>
              <a:t>по ПП 2571) </a:t>
            </a:r>
            <a:r>
              <a:rPr lang="ru-RU" sz="1400" dirty="0">
                <a:solidFill>
                  <a:schemeClr val="tx1"/>
                </a:solidFill>
              </a:rPr>
              <a:t>устанавливает </a:t>
            </a:r>
            <a:r>
              <a:rPr lang="ru-RU" sz="1400" b="1" dirty="0">
                <a:solidFill>
                  <a:schemeClr val="tx1"/>
                </a:solidFill>
              </a:rPr>
              <a:t>дополнительное требование об исполнении участником закупки (с учетом правопреемства) </a:t>
            </a:r>
            <a:r>
              <a:rPr lang="ru-RU" sz="1400" b="1" u="sng" dirty="0">
                <a:solidFill>
                  <a:schemeClr val="tx1"/>
                </a:solidFill>
              </a:rPr>
              <a:t>в течение трех лет до даты подачи заявки </a:t>
            </a:r>
            <a:r>
              <a:rPr lang="ru-RU" sz="1400" b="1" dirty="0">
                <a:solidFill>
                  <a:schemeClr val="tx1"/>
                </a:solidFill>
              </a:rPr>
              <a:t>на участие в закупке </a:t>
            </a:r>
            <a:r>
              <a:rPr lang="ru-RU" sz="1400" b="1" u="sng" dirty="0">
                <a:solidFill>
                  <a:schemeClr val="tx1"/>
                </a:solidFill>
              </a:rPr>
              <a:t>контракта или договора, заключенного в соответствии с Федеральным законом от 18 июля 2011 года </a:t>
            </a:r>
            <a:r>
              <a:rPr lang="ru-RU" sz="1400" b="1" u="sng" dirty="0" smtClean="0">
                <a:solidFill>
                  <a:schemeClr val="tx1"/>
                </a:solidFill>
              </a:rPr>
              <a:t>№ </a:t>
            </a:r>
            <a:r>
              <a:rPr lang="ru-RU" sz="1400" b="1" u="sng" dirty="0">
                <a:solidFill>
                  <a:schemeClr val="tx1"/>
                </a:solidFill>
              </a:rPr>
              <a:t>223-ФЗ</a:t>
            </a:r>
            <a:r>
              <a:rPr lang="ru-RU" sz="1400" u="sng" dirty="0">
                <a:solidFill>
                  <a:schemeClr val="tx1"/>
                </a:solidFill>
              </a:rPr>
              <a:t> </a:t>
            </a:r>
            <a:r>
              <a:rPr lang="ru-RU" sz="1400" dirty="0">
                <a:solidFill>
                  <a:schemeClr val="tx1"/>
                </a:solidFill>
              </a:rPr>
              <a:t>"О закупках товаров, работ, услуг отдельными видами юридических лиц" при условии исполнения таким участником закупки требований об уплате неустоек (штрафов, пеней), предъявленных при исполнении таких контракта, договора. Стоимость исполненных обязательств по таким контракту, договору должна составлять </a:t>
            </a:r>
            <a:r>
              <a:rPr lang="ru-RU" sz="1400" b="1" dirty="0">
                <a:solidFill>
                  <a:schemeClr val="tx1"/>
                </a:solidFill>
              </a:rPr>
              <a:t>не менее </a:t>
            </a:r>
            <a:r>
              <a:rPr lang="ru-RU" sz="1400" b="1" dirty="0" smtClean="0">
                <a:solidFill>
                  <a:schemeClr val="tx1"/>
                </a:solidFill>
              </a:rPr>
              <a:t>20% НМЦК</a:t>
            </a:r>
            <a:r>
              <a:rPr lang="ru-RU" sz="1400" dirty="0">
                <a:solidFill>
                  <a:schemeClr val="tx1"/>
                </a:solidFill>
              </a:rPr>
              <a:t> </a:t>
            </a:r>
            <a:r>
              <a:rPr lang="ru-RU" sz="1400" dirty="0" smtClean="0">
                <a:solidFill>
                  <a:schemeClr val="tx1"/>
                </a:solidFill>
              </a:rPr>
              <a:t>(ч.2.1 ст. 31 44-ФЗ)</a:t>
            </a:r>
          </a:p>
          <a:p>
            <a:endParaRPr lang="ru-RU" sz="1400" dirty="0">
              <a:solidFill>
                <a:schemeClr val="tx1"/>
              </a:solidFill>
            </a:endParaRPr>
          </a:p>
          <a:p>
            <a:r>
              <a:rPr lang="ru-RU" sz="1400" dirty="0" smtClean="0">
                <a:solidFill>
                  <a:schemeClr val="tx1"/>
                </a:solidFill>
              </a:rPr>
              <a:t>Данное </a:t>
            </a:r>
            <a:r>
              <a:rPr lang="ru-RU" sz="1400" dirty="0" err="1" smtClean="0">
                <a:solidFill>
                  <a:schemeClr val="tx1"/>
                </a:solidFill>
              </a:rPr>
              <a:t>доптребование</a:t>
            </a:r>
            <a:r>
              <a:rPr lang="ru-RU" sz="1400" dirty="0" smtClean="0">
                <a:solidFill>
                  <a:schemeClr val="tx1"/>
                </a:solidFill>
              </a:rPr>
              <a:t> не устанавливается  </a:t>
            </a:r>
            <a:r>
              <a:rPr lang="ru-RU" sz="1400" dirty="0">
                <a:solidFill>
                  <a:schemeClr val="tx1"/>
                </a:solidFill>
              </a:rPr>
              <a:t>при закупках, в отношении участников которых предусмотрены </a:t>
            </a:r>
            <a:r>
              <a:rPr lang="ru-RU" sz="1400" dirty="0" err="1">
                <a:solidFill>
                  <a:schemeClr val="tx1"/>
                </a:solidFill>
              </a:rPr>
              <a:t>доптребования</a:t>
            </a:r>
            <a:r>
              <a:rPr lang="ru-RU" sz="1400" dirty="0">
                <a:solidFill>
                  <a:schemeClr val="tx1"/>
                </a:solidFill>
              </a:rPr>
              <a:t> по ч. 2 ст. 31 (ч. 2.1 ст. 31 Закона N 44-ФЗ</a:t>
            </a:r>
            <a:r>
              <a:rPr lang="ru-RU" sz="1400" dirty="0" smtClean="0">
                <a:solidFill>
                  <a:schemeClr val="tx1"/>
                </a:solidFill>
              </a:rPr>
              <a:t>).</a:t>
            </a:r>
            <a:endParaRPr lang="ru-RU" sz="1400" dirty="0">
              <a:solidFill>
                <a:schemeClr val="tx1"/>
              </a:solidFill>
            </a:endParaRPr>
          </a:p>
        </p:txBody>
      </p:sp>
    </p:spTree>
    <p:extLst>
      <p:ext uri="{BB962C8B-B14F-4D97-AF65-F5344CB8AC3E}">
        <p14:creationId xmlns:p14="http://schemas.microsoft.com/office/powerpoint/2010/main" val="3644634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Универсальная предквалификация</a:t>
            </a:r>
            <a:r>
              <a:rPr lang="ru-RU" sz="2000" b="1" dirty="0"/>
              <a:t> (ч.2.1 ст. 31 44-ФЗ)</a:t>
            </a:r>
            <a:br>
              <a:rPr lang="ru-RU" sz="2000" b="1" dirty="0"/>
            </a:b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r>
              <a:rPr lang="ru-RU" sz="1400" b="1" dirty="0">
                <a:solidFill>
                  <a:schemeClr val="tx1"/>
                </a:solidFill>
              </a:rPr>
              <a:t>Перечень информации и документов, которые подтверждают соответствие участников указанному требованию  устанавливается Постановление Правительства РФ от 29.12.2021 № </a:t>
            </a:r>
            <a:r>
              <a:rPr lang="ru-RU" sz="1400" b="1" dirty="0" smtClean="0">
                <a:solidFill>
                  <a:schemeClr val="tx1"/>
                </a:solidFill>
              </a:rPr>
              <a:t>2571</a:t>
            </a:r>
            <a:endParaRPr lang="ru-RU" sz="1400" b="1" dirty="0">
              <a:solidFill>
                <a:schemeClr val="tx1"/>
              </a:solidFill>
            </a:endParaRPr>
          </a:p>
          <a:p>
            <a:r>
              <a:rPr lang="ru-RU" sz="1400" dirty="0">
                <a:solidFill>
                  <a:schemeClr val="tx1"/>
                </a:solidFill>
              </a:rPr>
              <a:t>И</a:t>
            </a:r>
            <a:r>
              <a:rPr lang="ru-RU" sz="1400" dirty="0" smtClean="0">
                <a:solidFill>
                  <a:schemeClr val="tx1"/>
                </a:solidFill>
              </a:rPr>
              <a:t>нформацией </a:t>
            </a:r>
            <a:r>
              <a:rPr lang="ru-RU" sz="1400" dirty="0">
                <a:solidFill>
                  <a:schemeClr val="tx1"/>
                </a:solidFill>
              </a:rPr>
              <a:t>и документами, подтверждающими соответствие участника закупки дополнительному требованию, установленному в соответствии с </a:t>
            </a:r>
            <a:r>
              <a:rPr lang="ru-RU" sz="1400" dirty="0" smtClean="0">
                <a:solidFill>
                  <a:schemeClr val="tx1"/>
                </a:solidFill>
              </a:rPr>
              <a:t>                                          </a:t>
            </a:r>
            <a:r>
              <a:rPr lang="ru-RU" sz="1400" b="1" dirty="0" smtClean="0">
                <a:solidFill>
                  <a:schemeClr val="tx1"/>
                </a:solidFill>
                <a:hlinkClick r:id="rId2"/>
              </a:rPr>
              <a:t>частью </a:t>
            </a:r>
            <a:r>
              <a:rPr lang="ru-RU" sz="1400" b="1" dirty="0">
                <a:solidFill>
                  <a:schemeClr val="tx1"/>
                </a:solidFill>
                <a:hlinkClick r:id="rId2"/>
              </a:rPr>
              <a:t>2.1 статьи 31</a:t>
            </a:r>
            <a:r>
              <a:rPr lang="ru-RU" sz="1400" b="1" dirty="0">
                <a:solidFill>
                  <a:schemeClr val="tx1"/>
                </a:solidFill>
              </a:rPr>
              <a:t> </a:t>
            </a:r>
            <a:r>
              <a:rPr lang="ru-RU" sz="1400" dirty="0">
                <a:solidFill>
                  <a:schemeClr val="tx1"/>
                </a:solidFill>
              </a:rPr>
              <a:t>Закона о контрактной системе, являются: </a:t>
            </a:r>
          </a:p>
          <a:p>
            <a:r>
              <a:rPr lang="ru-RU" sz="1400" dirty="0">
                <a:solidFill>
                  <a:schemeClr val="tx1"/>
                </a:solidFill>
              </a:rPr>
              <a:t>а) </a:t>
            </a:r>
            <a:r>
              <a:rPr lang="ru-RU" sz="1400" b="1" dirty="0">
                <a:solidFill>
                  <a:schemeClr val="tx1"/>
                </a:solidFill>
              </a:rPr>
              <a:t>номер реестровой записи в предусмотренном </a:t>
            </a:r>
            <a:r>
              <a:rPr lang="ru-RU" sz="1400" b="1" dirty="0" smtClean="0">
                <a:solidFill>
                  <a:schemeClr val="tx1"/>
                </a:solidFill>
              </a:rPr>
              <a:t>44-ФЗ реестре </a:t>
            </a:r>
            <a:r>
              <a:rPr lang="ru-RU" sz="1400" b="1" dirty="0">
                <a:solidFill>
                  <a:schemeClr val="tx1"/>
                </a:solidFill>
              </a:rPr>
              <a:t>контрактов</a:t>
            </a:r>
            <a:r>
              <a:rPr lang="ru-RU" sz="1400" dirty="0">
                <a:solidFill>
                  <a:schemeClr val="tx1"/>
                </a:solidFill>
              </a:rPr>
              <a:t>, заключенных заказчиками (в случае исполнения участником закупки контракта, информация и документы в отношении которого включены в установленном порядке в такой реестр и размещены на официальном сайте единой информационной системы в информационно-телекоммуникационной сети "Интернет"); </a:t>
            </a:r>
          </a:p>
          <a:p>
            <a:r>
              <a:rPr lang="ru-RU" sz="1400" dirty="0">
                <a:solidFill>
                  <a:schemeClr val="tx1"/>
                </a:solidFill>
              </a:rPr>
              <a:t>б) </a:t>
            </a:r>
            <a:r>
              <a:rPr lang="ru-RU" sz="1400" b="1" dirty="0">
                <a:solidFill>
                  <a:schemeClr val="tx1"/>
                </a:solidFill>
              </a:rPr>
              <a:t>выписка из предусмотренного </a:t>
            </a:r>
            <a:r>
              <a:rPr lang="ru-RU" sz="1400" b="1" dirty="0" smtClean="0">
                <a:solidFill>
                  <a:schemeClr val="tx1"/>
                </a:solidFill>
              </a:rPr>
              <a:t>44-ФЗ реестра </a:t>
            </a:r>
            <a:r>
              <a:rPr lang="ru-RU" sz="1400" b="1" dirty="0">
                <a:solidFill>
                  <a:schemeClr val="tx1"/>
                </a:solidFill>
              </a:rPr>
              <a:t>контрактов, содержащего сведения, составляющие государственную тайну </a:t>
            </a:r>
            <a:r>
              <a:rPr lang="ru-RU" sz="1400" dirty="0">
                <a:solidFill>
                  <a:schemeClr val="tx1"/>
                </a:solidFill>
              </a:rPr>
              <a:t>(в случае исполнения участником закупки контракта, информация о котором включена в установленном порядке в такой реестр); </a:t>
            </a:r>
          </a:p>
          <a:p>
            <a:r>
              <a:rPr lang="ru-RU" sz="1400" dirty="0">
                <a:solidFill>
                  <a:schemeClr val="tx1"/>
                </a:solidFill>
              </a:rPr>
              <a:t>в) </a:t>
            </a:r>
            <a:r>
              <a:rPr lang="ru-RU" sz="1400" b="1" dirty="0">
                <a:solidFill>
                  <a:schemeClr val="tx1"/>
                </a:solidFill>
              </a:rPr>
              <a:t>исполненный контракт, заключенный в соответствии с </a:t>
            </a:r>
            <a:r>
              <a:rPr lang="ru-RU" sz="1400" b="1" dirty="0" smtClean="0">
                <a:solidFill>
                  <a:schemeClr val="tx1"/>
                </a:solidFill>
              </a:rPr>
              <a:t>Законом о </a:t>
            </a:r>
            <a:r>
              <a:rPr lang="ru-RU" sz="1400" b="1" dirty="0">
                <a:solidFill>
                  <a:schemeClr val="tx1"/>
                </a:solidFill>
              </a:rPr>
              <a:t>контрактной системе</a:t>
            </a:r>
            <a:r>
              <a:rPr lang="ru-RU" sz="1400" dirty="0">
                <a:solidFill>
                  <a:schemeClr val="tx1"/>
                </a:solidFill>
              </a:rPr>
              <a:t>, </a:t>
            </a:r>
            <a:r>
              <a:rPr lang="ru-RU" sz="1400" b="1" dirty="0">
                <a:solidFill>
                  <a:schemeClr val="tx1"/>
                </a:solidFill>
              </a:rPr>
              <a:t>или договор, заключенный в соответствии с </a:t>
            </a:r>
            <a:r>
              <a:rPr lang="ru-RU" sz="1400" b="1" dirty="0" smtClean="0">
                <a:solidFill>
                  <a:schemeClr val="tx1"/>
                </a:solidFill>
              </a:rPr>
              <a:t>Федеральным законом №223-ФЗ</a:t>
            </a:r>
            <a:r>
              <a:rPr lang="ru-RU" sz="1400" dirty="0" smtClean="0">
                <a:solidFill>
                  <a:schemeClr val="tx1"/>
                </a:solidFill>
              </a:rPr>
              <a:t>, </a:t>
            </a:r>
            <a:r>
              <a:rPr lang="ru-RU" sz="1400" dirty="0">
                <a:solidFill>
                  <a:schemeClr val="tx1"/>
                </a:solidFill>
              </a:rPr>
              <a:t>а также </a:t>
            </a:r>
            <a:r>
              <a:rPr lang="ru-RU" sz="1400" b="1" dirty="0">
                <a:solidFill>
                  <a:schemeClr val="tx1"/>
                </a:solidFill>
              </a:rPr>
              <a:t>акт приемки </a:t>
            </a:r>
            <a:r>
              <a:rPr lang="ru-RU" sz="1400" dirty="0">
                <a:solidFill>
                  <a:schemeClr val="tx1"/>
                </a:solidFill>
              </a:rPr>
              <a:t>поставленных товаров, выполненных работ, оказанных услуг, </a:t>
            </a:r>
            <a:r>
              <a:rPr lang="ru-RU" sz="1400" b="1" dirty="0">
                <a:solidFill>
                  <a:schemeClr val="tx1"/>
                </a:solidFill>
              </a:rPr>
              <a:t>подтверждающий цену </a:t>
            </a:r>
            <a:r>
              <a:rPr lang="ru-RU" sz="1400" dirty="0">
                <a:solidFill>
                  <a:schemeClr val="tx1"/>
                </a:solidFill>
              </a:rPr>
              <a:t>поставленных товаров, выполненных работ, оказанных услуг. </a:t>
            </a:r>
          </a:p>
          <a:p>
            <a:endParaRPr lang="ru-RU" sz="1200" dirty="0">
              <a:solidFill>
                <a:schemeClr val="tx1"/>
              </a:solidFill>
            </a:endParaRPr>
          </a:p>
        </p:txBody>
      </p:sp>
    </p:spTree>
    <p:extLst>
      <p:ext uri="{BB962C8B-B14F-4D97-AF65-F5344CB8AC3E}">
        <p14:creationId xmlns:p14="http://schemas.microsoft.com/office/powerpoint/2010/main" val="340259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Универсальная предквалификация</a:t>
            </a:r>
            <a:r>
              <a:rPr lang="ru-RU" sz="2000" b="1" dirty="0"/>
              <a:t> (ч.2.1 ст. 31 44-ФЗ)</a:t>
            </a:r>
            <a:br>
              <a:rPr lang="ru-RU" sz="2000" b="1" dirty="0"/>
            </a:br>
            <a:endParaRPr lang="ru-RU" sz="2000" b="1" dirty="0"/>
          </a:p>
        </p:txBody>
      </p:sp>
      <p:sp>
        <p:nvSpPr>
          <p:cNvPr id="3" name="Объект 2"/>
          <p:cNvSpPr>
            <a:spLocks noGrp="1"/>
          </p:cNvSpPr>
          <p:nvPr>
            <p:ph idx="1"/>
          </p:nvPr>
        </p:nvSpPr>
        <p:spPr>
          <a:xfrm>
            <a:off x="457200" y="1752600"/>
            <a:ext cx="8219256" cy="4916760"/>
          </a:xfrm>
        </p:spPr>
        <p:txBody>
          <a:bodyPr>
            <a:noAutofit/>
          </a:bodyPr>
          <a:lstStyle/>
          <a:p>
            <a:r>
              <a:rPr lang="ru-RU" sz="1400" b="1" dirty="0" smtClean="0">
                <a:solidFill>
                  <a:schemeClr val="tx1"/>
                </a:solidFill>
              </a:rPr>
              <a:t>Каким контрактом можно подтвердить?</a:t>
            </a:r>
            <a:endParaRPr lang="ru-RU" sz="1400" dirty="0">
              <a:solidFill>
                <a:schemeClr val="tx1"/>
              </a:solidFill>
            </a:endParaRPr>
          </a:p>
          <a:p>
            <a:endParaRPr lang="ru-RU" sz="1200" dirty="0" smtClean="0">
              <a:solidFill>
                <a:schemeClr val="tx1"/>
              </a:solidFill>
            </a:endParaRPr>
          </a:p>
          <a:p>
            <a:r>
              <a:rPr lang="ru-RU" sz="1200" b="1" dirty="0" smtClean="0">
                <a:solidFill>
                  <a:schemeClr val="tx1"/>
                </a:solidFill>
              </a:rPr>
              <a:t>1) Исполненный</a:t>
            </a:r>
            <a:r>
              <a:rPr lang="ru-RU" sz="1200" b="1" smtClean="0">
                <a:solidFill>
                  <a:schemeClr val="tx1"/>
                </a:solidFill>
              </a:rPr>
              <a:t>, статус: Исполнение завершено</a:t>
            </a:r>
            <a:endParaRPr lang="ru-RU" sz="1200" b="1" dirty="0" smtClean="0">
              <a:solidFill>
                <a:schemeClr val="tx1"/>
              </a:solidFill>
            </a:endParaRPr>
          </a:p>
          <a:p>
            <a:r>
              <a:rPr lang="ru-RU" sz="1200" b="1" dirty="0" smtClean="0">
                <a:solidFill>
                  <a:schemeClr val="tx1"/>
                </a:solidFill>
              </a:rPr>
              <a:t>Письмо </a:t>
            </a:r>
            <a:r>
              <a:rPr lang="ru-RU" sz="1200" b="1" dirty="0">
                <a:solidFill>
                  <a:schemeClr val="tx1"/>
                </a:solidFill>
              </a:rPr>
              <a:t>Министерства экономического развития РФ от 19 августа 2016 г. № Д28и-2196 О </a:t>
            </a:r>
            <a:r>
              <a:rPr lang="ru-RU" sz="1200" b="1" dirty="0" smtClean="0">
                <a:solidFill>
                  <a:schemeClr val="tx1"/>
                </a:solidFill>
              </a:rPr>
              <a:t>формировании </a:t>
            </a:r>
            <a:r>
              <a:rPr lang="ru-RU" sz="1200" b="1" dirty="0">
                <a:solidFill>
                  <a:schemeClr val="tx1"/>
                </a:solidFill>
              </a:rPr>
              <a:t>в реестре контрактов информации об исполнении </a:t>
            </a:r>
            <a:r>
              <a:rPr lang="ru-RU" sz="1200" b="1" dirty="0" smtClean="0">
                <a:solidFill>
                  <a:schemeClr val="tx1"/>
                </a:solidFill>
              </a:rPr>
              <a:t>контракта</a:t>
            </a:r>
            <a:endParaRPr lang="ru-RU" sz="1200" b="1" dirty="0">
              <a:solidFill>
                <a:schemeClr val="tx1"/>
              </a:solidFill>
            </a:endParaRPr>
          </a:p>
          <a:p>
            <a:endParaRPr lang="ru-RU" sz="1200" dirty="0" smtClean="0">
              <a:solidFill>
                <a:schemeClr val="tx1"/>
              </a:solidFill>
            </a:endParaRPr>
          </a:p>
          <a:p>
            <a:r>
              <a:rPr lang="ru-RU" sz="1200" dirty="0" smtClean="0"/>
              <a:t>«Государственный </a:t>
            </a:r>
            <a:r>
              <a:rPr lang="ru-RU" sz="1200" dirty="0"/>
              <a:t>или муниципальный контракт, как и любой договор, </a:t>
            </a:r>
            <a:r>
              <a:rPr lang="ru-RU" sz="1200" b="1" u="sng" dirty="0"/>
              <a:t>будет считаться исполненным после выполнения своих обязательств сторонами в полном </a:t>
            </a:r>
            <a:r>
              <a:rPr lang="ru-RU" sz="1200" b="1" u="sng" dirty="0" smtClean="0"/>
              <a:t>объеме</a:t>
            </a:r>
            <a:r>
              <a:rPr lang="ru-RU" sz="1200" dirty="0" smtClean="0"/>
              <a:t>.</a:t>
            </a:r>
          </a:p>
          <a:p>
            <a:endParaRPr lang="ru-RU" sz="1200" dirty="0" smtClean="0"/>
          </a:p>
          <a:p>
            <a:r>
              <a:rPr lang="ru-RU" sz="1200" dirty="0" smtClean="0"/>
              <a:t>Таким </a:t>
            </a:r>
            <a:r>
              <a:rPr lang="ru-RU" sz="1200" dirty="0"/>
              <a:t>образом, </a:t>
            </a:r>
            <a:r>
              <a:rPr lang="ru-RU" sz="1200" b="1" dirty="0"/>
              <a:t>полное исполнение сторонами взятых на себя обязательств по контракту включает в себя приемку поставленного товара, выполненной работы, оказанной услуги (их результатов) и оплату заказчиком поставленного товара, выполненной работы, оказанной услуги (их результатов)</a:t>
            </a:r>
            <a:r>
              <a:rPr lang="ru-RU" sz="1200" dirty="0"/>
              <a:t>.</a:t>
            </a:r>
          </a:p>
          <a:p>
            <a:endParaRPr lang="ru-RU" sz="1200" dirty="0" smtClean="0"/>
          </a:p>
          <a:p>
            <a:r>
              <a:rPr lang="ru-RU" sz="1200" dirty="0" smtClean="0"/>
              <a:t>Информация </a:t>
            </a:r>
            <a:r>
              <a:rPr lang="ru-RU" sz="1200" dirty="0"/>
              <a:t>об исполнении контракта, в том числе информация об оплате контракта, о начислении неустоек (штрафов, пеней) в связи с ненадлежащим исполнением обязательств, предусмотренных контрактом, стороной контракта </a:t>
            </a:r>
            <a:r>
              <a:rPr lang="ru-RU" sz="1200" b="1" dirty="0"/>
              <a:t>включается в реестр контрактов </a:t>
            </a:r>
            <a:r>
              <a:rPr lang="ru-RU" sz="1200" dirty="0"/>
              <a:t>согласно части 2 статьи 103 Федерального закона от 5 апреля 2013 г. № 44-ФЗ «О контрактной системе в сфере закупок товаров, работ, услуг для обеспечения государственных и муниципальных нужд», </a:t>
            </a:r>
            <a:r>
              <a:rPr lang="ru-RU" sz="1200" dirty="0" smtClean="0"/>
              <a:t>…».</a:t>
            </a:r>
          </a:p>
          <a:p>
            <a:r>
              <a:rPr lang="ru-RU" sz="1200" b="1" dirty="0" smtClean="0"/>
              <a:t>2) Предмет может быть любым, не соотносящимся с предметом закупки </a:t>
            </a:r>
            <a:endParaRPr lang="ru-RU" sz="1200" b="1" dirty="0"/>
          </a:p>
          <a:p>
            <a:endParaRPr lang="ru-RU" sz="1200" dirty="0">
              <a:solidFill>
                <a:schemeClr val="tx1"/>
              </a:solidFill>
            </a:endParaRPr>
          </a:p>
        </p:txBody>
      </p:sp>
    </p:spTree>
    <p:extLst>
      <p:ext uri="{BB962C8B-B14F-4D97-AF65-F5344CB8AC3E}">
        <p14:creationId xmlns:p14="http://schemas.microsoft.com/office/powerpoint/2010/main" val="882995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Универсальная предквалификация</a:t>
            </a:r>
            <a:r>
              <a:rPr lang="ru-RU" sz="2000" b="1" dirty="0"/>
              <a:t> (ч.2.1 ст. 31 44-ФЗ)</a:t>
            </a:r>
            <a:br>
              <a:rPr lang="ru-RU" sz="2000" b="1" dirty="0"/>
            </a:br>
            <a:endParaRPr lang="ru-RU" sz="2000" b="1" dirty="0"/>
          </a:p>
        </p:txBody>
      </p:sp>
      <p:sp>
        <p:nvSpPr>
          <p:cNvPr id="5" name="Объект 4"/>
          <p:cNvSpPr>
            <a:spLocks noGrp="1"/>
          </p:cNvSpPr>
          <p:nvPr>
            <p:ph idx="1"/>
          </p:nvPr>
        </p:nvSpPr>
        <p:spPr/>
        <p:txBody>
          <a:bodyPr/>
          <a:lstStyle/>
          <a:p>
            <a:endParaRPr lang="ru-RU"/>
          </a:p>
        </p:txBody>
      </p:sp>
      <p:pic>
        <p:nvPicPr>
          <p:cNvPr id="6" name="Рисунок 5"/>
          <p:cNvPicPr/>
          <p:nvPr/>
        </p:nvPicPr>
        <p:blipFill rotWithShape="1">
          <a:blip r:embed="rId2"/>
          <a:srcRect t="3420" b="4557"/>
          <a:stretch/>
        </p:blipFill>
        <p:spPr bwMode="auto">
          <a:xfrm>
            <a:off x="467544" y="1772816"/>
            <a:ext cx="8280920"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790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Комиссия обязана проверять</a:t>
            </a:r>
            <a:endParaRPr lang="ru-RU" sz="2800" b="1" dirty="0"/>
          </a:p>
        </p:txBody>
      </p:sp>
      <p:sp>
        <p:nvSpPr>
          <p:cNvPr id="3" name="Объект 2"/>
          <p:cNvSpPr>
            <a:spLocks noGrp="1"/>
          </p:cNvSpPr>
          <p:nvPr>
            <p:ph idx="1"/>
          </p:nvPr>
        </p:nvSpPr>
        <p:spPr>
          <a:xfrm>
            <a:off x="457200" y="1752600"/>
            <a:ext cx="8219256" cy="4916760"/>
          </a:xfrm>
        </p:spPr>
        <p:txBody>
          <a:bodyPr>
            <a:noAutofit/>
          </a:bodyPr>
          <a:lstStyle/>
          <a:p>
            <a:r>
              <a:rPr lang="ru-RU" sz="1600" dirty="0">
                <a:solidFill>
                  <a:schemeClr val="tx1"/>
                </a:solidFill>
              </a:rPr>
              <a:t>В силу части 8 статьи  31 Закона о контрактной системе комиссия по осуществлению закупок </a:t>
            </a:r>
            <a:r>
              <a:rPr lang="ru-RU" sz="1600" b="1" u="sng" dirty="0">
                <a:solidFill>
                  <a:schemeClr val="tx1"/>
                </a:solidFill>
              </a:rPr>
              <a:t>обязана проверить </a:t>
            </a:r>
            <a:r>
              <a:rPr lang="ru-RU" sz="1600" b="1" dirty="0">
                <a:solidFill>
                  <a:schemeClr val="tx1"/>
                </a:solidFill>
              </a:rPr>
              <a:t>соответствие участников закупок </a:t>
            </a:r>
            <a:r>
              <a:rPr lang="ru-RU" sz="1600" b="1" dirty="0" smtClean="0">
                <a:solidFill>
                  <a:schemeClr val="tx1"/>
                </a:solidFill>
              </a:rPr>
              <a:t>требованиям </a:t>
            </a:r>
            <a:r>
              <a:rPr lang="ru-RU" sz="1600" b="1" dirty="0">
                <a:solidFill>
                  <a:schemeClr val="tx1"/>
                </a:solidFill>
              </a:rPr>
              <a:t>по части  2 и 2.1 44-ФЗ </a:t>
            </a:r>
            <a:r>
              <a:rPr lang="ru-RU" sz="1600" dirty="0">
                <a:solidFill>
                  <a:schemeClr val="tx1"/>
                </a:solidFill>
              </a:rPr>
              <a:t>(при осуществлении закупок, в отношении участников которых в соответствии с частями 2 и 2.1 настоящей статьи установлены дополнительные требования).</a:t>
            </a:r>
          </a:p>
          <a:p>
            <a:endParaRPr lang="ru-RU" sz="1600" b="1" dirty="0">
              <a:solidFill>
                <a:schemeClr val="tx1"/>
              </a:solidFill>
            </a:endParaRPr>
          </a:p>
          <a:p>
            <a:r>
              <a:rPr lang="ru-RU" sz="1600" b="1" dirty="0" smtClean="0">
                <a:solidFill>
                  <a:schemeClr val="tx1"/>
                </a:solidFill>
              </a:rPr>
              <a:t>Отстранение </a:t>
            </a:r>
            <a:r>
              <a:rPr lang="ru-RU" sz="1600" b="1" dirty="0">
                <a:solidFill>
                  <a:schemeClr val="tx1"/>
                </a:solidFill>
              </a:rPr>
              <a:t>участника закупки от участия в определении поставщика (подрядчика, исполнителя) или отказ от заключения контракта с победителем определения поставщика (подрядчика, исполнителя) осуществляется в любой момент до заключения контракта</a:t>
            </a:r>
            <a:r>
              <a:rPr lang="ru-RU" sz="1600" dirty="0">
                <a:solidFill>
                  <a:schemeClr val="tx1"/>
                </a:solidFill>
              </a:rPr>
              <a:t>, если заказчик или комиссия по осуществлению закупок обнаружит, что участник закупки не соответствует требованиям, указанным в части 1, частях 1.1, 2 и 2.1 (при наличии таких требований) настоящей статьи, или предоставил недостоверную информацию в отношении своего соответствия указанным </a:t>
            </a:r>
            <a:r>
              <a:rPr lang="ru-RU" sz="1600" dirty="0" smtClean="0">
                <a:solidFill>
                  <a:schemeClr val="tx1"/>
                </a:solidFill>
              </a:rPr>
              <a:t>требованиям</a:t>
            </a:r>
            <a:r>
              <a:rPr lang="ru-RU" sz="1600" dirty="0">
                <a:solidFill>
                  <a:schemeClr val="tx1"/>
                </a:solidFill>
              </a:rPr>
              <a:t> </a:t>
            </a:r>
            <a:r>
              <a:rPr lang="ru-RU" sz="1600" dirty="0" smtClean="0">
                <a:solidFill>
                  <a:schemeClr val="tx1"/>
                </a:solidFill>
              </a:rPr>
              <a:t>(ч.9 ст. 31 44-ФЗ)</a:t>
            </a:r>
            <a:endParaRPr lang="ru-RU" sz="1600" dirty="0">
              <a:solidFill>
                <a:schemeClr val="tx1"/>
              </a:solidFill>
            </a:endParaRPr>
          </a:p>
          <a:p>
            <a:pPr marL="114300" indent="0">
              <a:buNone/>
            </a:pPr>
            <a:r>
              <a:rPr lang="ru-RU" sz="1200" dirty="0"/>
              <a:t/>
            </a:r>
            <a:br>
              <a:rPr lang="ru-RU" sz="1200" dirty="0"/>
            </a:br>
            <a:endParaRPr lang="ru-RU" sz="1200" dirty="0">
              <a:solidFill>
                <a:schemeClr val="tx1"/>
              </a:solidFill>
            </a:endParaRPr>
          </a:p>
        </p:txBody>
      </p:sp>
    </p:spTree>
    <p:extLst>
      <p:ext uri="{BB962C8B-B14F-4D97-AF65-F5344CB8AC3E}">
        <p14:creationId xmlns:p14="http://schemas.microsoft.com/office/powerpoint/2010/main" val="988050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Правила регистрации участников закупок в единой информационной системе в сфере закупок и ведения единого реестра участников закупок </a:t>
            </a:r>
          </a:p>
        </p:txBody>
      </p:sp>
      <p:sp>
        <p:nvSpPr>
          <p:cNvPr id="3" name="Объект 2"/>
          <p:cNvSpPr>
            <a:spLocks noGrp="1"/>
          </p:cNvSpPr>
          <p:nvPr>
            <p:ph idx="1"/>
          </p:nvPr>
        </p:nvSpPr>
        <p:spPr>
          <a:xfrm>
            <a:off x="457200" y="1752600"/>
            <a:ext cx="8219256" cy="4916760"/>
          </a:xfrm>
        </p:spPr>
        <p:txBody>
          <a:bodyPr>
            <a:noAutofit/>
          </a:bodyPr>
          <a:lstStyle/>
          <a:p>
            <a:r>
              <a:rPr lang="ru-RU" sz="1600" b="1" dirty="0">
                <a:solidFill>
                  <a:schemeClr val="tx1"/>
                </a:solidFill>
              </a:rPr>
              <a:t>Правила регистрации участников закупок в единой информационной системе в сфере закупок и ведения единого реестра участников</a:t>
            </a:r>
            <a:r>
              <a:rPr lang="ru-RU" sz="1600" dirty="0">
                <a:solidFill>
                  <a:schemeClr val="tx1"/>
                </a:solidFill>
              </a:rPr>
              <a:t> закупок утверждены постановлением </a:t>
            </a:r>
            <a:r>
              <a:rPr lang="ru-RU" sz="1600" dirty="0" smtClean="0">
                <a:solidFill>
                  <a:schemeClr val="tx1"/>
                </a:solidFill>
              </a:rPr>
              <a:t>Правительства Российской Федерации </a:t>
            </a:r>
            <a:r>
              <a:rPr lang="ru-RU" sz="1600" b="1" dirty="0" smtClean="0">
                <a:solidFill>
                  <a:schemeClr val="tx1"/>
                </a:solidFill>
              </a:rPr>
              <a:t>от </a:t>
            </a:r>
            <a:r>
              <a:rPr lang="ru-RU" sz="1600" b="1" dirty="0">
                <a:solidFill>
                  <a:schemeClr val="tx1"/>
                </a:solidFill>
              </a:rPr>
              <a:t>27 января 2022 года № 60 </a:t>
            </a:r>
            <a:r>
              <a:rPr lang="ru-RU" sz="1600" b="1" dirty="0" smtClean="0">
                <a:solidFill>
                  <a:schemeClr val="tx1"/>
                </a:solidFill>
              </a:rPr>
              <a:t>  </a:t>
            </a:r>
            <a:r>
              <a:rPr lang="ru-RU" sz="1600" dirty="0" smtClean="0">
                <a:solidFill>
                  <a:schemeClr val="tx1"/>
                </a:solidFill>
              </a:rPr>
              <a:t>«</a:t>
            </a:r>
            <a:r>
              <a:rPr lang="ru-RU" sz="1600" dirty="0">
                <a:solidFill>
                  <a:schemeClr val="tx1"/>
                </a:solidFill>
              </a:rPr>
              <a:t>О мерах по информационному обеспечению контрактной системы в сфере закупок товаров, работ, услуг для обеспечения государственных и муниципальных нужд, по организации в ней документооборота, о внесении изменений в некоторые акты Правительства Российской Федерации и признании утратившими силу актов и отдельных положений актов Правительства Российской </a:t>
            </a:r>
            <a:r>
              <a:rPr lang="ru-RU" sz="1600" dirty="0" smtClean="0">
                <a:solidFill>
                  <a:schemeClr val="tx1"/>
                </a:solidFill>
              </a:rPr>
              <a:t>Федерации». </a:t>
            </a:r>
          </a:p>
          <a:p>
            <a:r>
              <a:rPr lang="ru-RU" sz="1600" dirty="0" smtClean="0">
                <a:solidFill>
                  <a:schemeClr val="tx1"/>
                </a:solidFill>
              </a:rPr>
              <a:t>Действуют с 03.02.2022</a:t>
            </a:r>
          </a:p>
          <a:p>
            <a:endParaRPr lang="ru-RU" sz="1600" dirty="0">
              <a:solidFill>
                <a:schemeClr val="tx1"/>
              </a:solidFill>
            </a:endParaRPr>
          </a:p>
          <a:p>
            <a:r>
              <a:rPr lang="ru-RU" sz="1600" dirty="0">
                <a:solidFill>
                  <a:schemeClr val="tx1"/>
                </a:solidFill>
              </a:rPr>
              <a:t>Информация и документы об участниках закупок, зарегистрированных </a:t>
            </a:r>
            <a:r>
              <a:rPr lang="ru-RU" sz="1600" dirty="0" smtClean="0">
                <a:solidFill>
                  <a:schemeClr val="tx1"/>
                </a:solidFill>
              </a:rPr>
              <a:t>              </a:t>
            </a:r>
            <a:r>
              <a:rPr lang="ru-RU" sz="1600" b="1" dirty="0" smtClean="0">
                <a:solidFill>
                  <a:schemeClr val="tx1"/>
                </a:solidFill>
              </a:rPr>
              <a:t>в ЕИС, </a:t>
            </a:r>
            <a:r>
              <a:rPr lang="ru-RU" sz="1600" b="1" dirty="0">
                <a:solidFill>
                  <a:schemeClr val="tx1"/>
                </a:solidFill>
              </a:rPr>
              <a:t>вносятся в единый реестр участников закупок</a:t>
            </a:r>
            <a:r>
              <a:rPr lang="ru-RU" sz="1600" b="1" dirty="0" smtClean="0">
                <a:solidFill>
                  <a:schemeClr val="tx1"/>
                </a:solidFill>
              </a:rPr>
              <a:t>.</a:t>
            </a:r>
          </a:p>
          <a:p>
            <a:endParaRPr lang="ru-RU" sz="1050" dirty="0" smtClean="0">
              <a:solidFill>
                <a:schemeClr val="tx1"/>
              </a:solidFill>
            </a:endParaRPr>
          </a:p>
          <a:p>
            <a:endParaRPr lang="ru-RU" sz="1050" dirty="0" smtClean="0">
              <a:solidFill>
                <a:schemeClr val="tx1"/>
              </a:solidFill>
            </a:endParaRPr>
          </a:p>
        </p:txBody>
      </p:sp>
    </p:spTree>
    <p:extLst>
      <p:ext uri="{BB962C8B-B14F-4D97-AF65-F5344CB8AC3E}">
        <p14:creationId xmlns:p14="http://schemas.microsoft.com/office/powerpoint/2010/main" val="1600384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Правила регистрации участников закупок в единой информационной системе в сфере закупок и ведения единого реестра участников закупок </a:t>
            </a:r>
          </a:p>
        </p:txBody>
      </p:sp>
      <p:pic>
        <p:nvPicPr>
          <p:cNvPr id="5" name="Объект 4"/>
          <p:cNvPicPr>
            <a:picLocks noGrp="1"/>
          </p:cNvPicPr>
          <p:nvPr>
            <p:ph idx="1"/>
          </p:nvPr>
        </p:nvPicPr>
        <p:blipFill rotWithShape="1">
          <a:blip r:embed="rId2"/>
          <a:srcRect l="26821" t="18467" r="25426" b="17587"/>
          <a:stretch/>
        </p:blipFill>
        <p:spPr bwMode="auto">
          <a:xfrm>
            <a:off x="251520" y="1890117"/>
            <a:ext cx="8568952" cy="4707235"/>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251520" y="1628507"/>
            <a:ext cx="8640960" cy="261610"/>
          </a:xfrm>
          <a:prstGeom prst="rect">
            <a:avLst/>
          </a:prstGeom>
        </p:spPr>
        <p:txBody>
          <a:bodyPr wrap="square">
            <a:spAutoFit/>
          </a:bodyPr>
          <a:lstStyle/>
          <a:p>
            <a:r>
              <a:rPr lang="ru-RU" sz="1100" b="1" dirty="0"/>
              <a:t>Для регистрации юридического лица</a:t>
            </a:r>
            <a:r>
              <a:rPr lang="ru-RU" sz="1100" dirty="0"/>
              <a:t> </a:t>
            </a:r>
            <a:r>
              <a:rPr lang="ru-RU" sz="1100" b="1" dirty="0"/>
              <a:t>уполномоченное лицо формирует следующие информацию и документы:</a:t>
            </a:r>
            <a:endParaRPr lang="ru-RU" sz="1100" b="1" dirty="0"/>
          </a:p>
        </p:txBody>
      </p:sp>
    </p:spTree>
    <p:extLst>
      <p:ext uri="{BB962C8B-B14F-4D97-AF65-F5344CB8AC3E}">
        <p14:creationId xmlns:p14="http://schemas.microsoft.com/office/powerpoint/2010/main" val="161336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Случаи  обязательного установления заказчиком ЕДИНЫХ ТРЕБОВАНИЙ к участникам закупок при закупке у единственного поставщика (подрядчика, исполнителя)</a:t>
            </a:r>
            <a:endParaRPr lang="ru-RU" sz="2000" b="1" dirty="0"/>
          </a:p>
        </p:txBody>
      </p:sp>
      <p:sp>
        <p:nvSpPr>
          <p:cNvPr id="3" name="Объект 2"/>
          <p:cNvSpPr>
            <a:spLocks noGrp="1"/>
          </p:cNvSpPr>
          <p:nvPr>
            <p:ph idx="1"/>
          </p:nvPr>
        </p:nvSpPr>
        <p:spPr>
          <a:xfrm>
            <a:off x="457200" y="1700808"/>
            <a:ext cx="8219256" cy="4896544"/>
          </a:xfrm>
        </p:spPr>
        <p:txBody>
          <a:bodyPr>
            <a:noAutofit/>
          </a:bodyPr>
          <a:lstStyle/>
          <a:p>
            <a:pPr marL="137160" indent="0">
              <a:buNone/>
            </a:pPr>
            <a:endParaRPr lang="ru-RU" sz="1200" dirty="0">
              <a:solidFill>
                <a:schemeClr val="tx1"/>
              </a:solidFill>
            </a:endParaRPr>
          </a:p>
          <a:p>
            <a:r>
              <a:rPr lang="ru-RU" sz="1200" dirty="0" smtClean="0">
                <a:solidFill>
                  <a:schemeClr val="tx1"/>
                </a:solidFill>
              </a:rPr>
              <a:t>осуществление </a:t>
            </a:r>
            <a:r>
              <a:rPr lang="ru-RU" sz="1200" dirty="0">
                <a:solidFill>
                  <a:schemeClr val="tx1"/>
                </a:solidFill>
              </a:rPr>
              <a:t>закупки товара, работы или услуги на сумму, не превышающую </a:t>
            </a:r>
            <a:r>
              <a:rPr lang="ru-RU" sz="1200" b="1" dirty="0">
                <a:solidFill>
                  <a:schemeClr val="tx1"/>
                </a:solidFill>
              </a:rPr>
              <a:t>600 тыс. рублей</a:t>
            </a:r>
            <a:r>
              <a:rPr lang="ru-RU" sz="1200" dirty="0">
                <a:solidFill>
                  <a:schemeClr val="tx1"/>
                </a:solidFill>
              </a:rPr>
              <a:t>, либо закупки товара на сумму, предусмотренную частью 12 настоящей статьи (</a:t>
            </a:r>
            <a:r>
              <a:rPr lang="ru-RU" sz="1200" b="1" dirty="0">
                <a:solidFill>
                  <a:schemeClr val="tx1"/>
                </a:solidFill>
              </a:rPr>
              <a:t>3 млн. руб.</a:t>
            </a:r>
            <a:r>
              <a:rPr lang="ru-RU" sz="1200" dirty="0">
                <a:solidFill>
                  <a:schemeClr val="tx1"/>
                </a:solidFill>
              </a:rPr>
              <a:t>), </a:t>
            </a:r>
            <a:r>
              <a:rPr lang="ru-RU" sz="1200" dirty="0" smtClean="0">
                <a:solidFill>
                  <a:schemeClr val="tx1"/>
                </a:solidFill>
              </a:rPr>
              <a:t>               если </a:t>
            </a:r>
            <a:r>
              <a:rPr lang="ru-RU" sz="1200" dirty="0">
                <a:solidFill>
                  <a:schemeClr val="tx1"/>
                </a:solidFill>
              </a:rPr>
              <a:t>такая закупка осуществляется </a:t>
            </a:r>
            <a:r>
              <a:rPr lang="ru-RU" sz="1200" b="1" dirty="0">
                <a:solidFill>
                  <a:schemeClr val="tx1"/>
                </a:solidFill>
              </a:rPr>
              <a:t>в электронной форме</a:t>
            </a:r>
            <a:r>
              <a:rPr lang="ru-RU" sz="1200" dirty="0">
                <a:solidFill>
                  <a:schemeClr val="tx1"/>
                </a:solidFill>
              </a:rPr>
              <a:t>. При этом </a:t>
            </a:r>
            <a:r>
              <a:rPr lang="ru-RU" sz="1200" b="1" dirty="0">
                <a:solidFill>
                  <a:schemeClr val="tx1"/>
                </a:solidFill>
              </a:rPr>
              <a:t>годовой объем закупок</a:t>
            </a:r>
            <a:r>
              <a:rPr lang="ru-RU" sz="1200" dirty="0">
                <a:solidFill>
                  <a:schemeClr val="tx1"/>
                </a:solidFill>
              </a:rPr>
              <a:t>, которые заказчик вправе осуществить на основании настоящего пункта, не должен превышать </a:t>
            </a:r>
            <a:r>
              <a:rPr lang="ru-RU" sz="1200" dirty="0" smtClean="0">
                <a:solidFill>
                  <a:schemeClr val="tx1"/>
                </a:solidFill>
              </a:rPr>
              <a:t>                    </a:t>
            </a:r>
            <a:r>
              <a:rPr lang="ru-RU" sz="1200" b="1" dirty="0" smtClean="0">
                <a:solidFill>
                  <a:schemeClr val="tx1"/>
                </a:solidFill>
              </a:rPr>
              <a:t>2 </a:t>
            </a:r>
            <a:r>
              <a:rPr lang="ru-RU" sz="1200" b="1" dirty="0">
                <a:solidFill>
                  <a:schemeClr val="tx1"/>
                </a:solidFill>
              </a:rPr>
              <a:t>миллиона рублей или не должен превышать 10% СГОЗ заказчика и не должен составлять более чем 50 млн. </a:t>
            </a:r>
            <a:r>
              <a:rPr lang="ru-RU" sz="1200" b="1" dirty="0" smtClean="0">
                <a:solidFill>
                  <a:schemeClr val="tx1"/>
                </a:solidFill>
              </a:rPr>
              <a:t>рублей</a:t>
            </a:r>
            <a:r>
              <a:rPr lang="ru-RU" sz="1200" dirty="0">
                <a:solidFill>
                  <a:schemeClr val="tx1"/>
                </a:solidFill>
              </a:rPr>
              <a:t> </a:t>
            </a:r>
            <a:r>
              <a:rPr lang="ru-RU" sz="1200" dirty="0" smtClean="0">
                <a:solidFill>
                  <a:schemeClr val="tx1"/>
                </a:solidFill>
              </a:rPr>
              <a:t>(п.4 ч.1 ст. 93 44-ФЗ)</a:t>
            </a:r>
            <a:endParaRPr lang="ru-RU" sz="1200" dirty="0">
              <a:solidFill>
                <a:schemeClr val="tx1"/>
              </a:solidFill>
            </a:endParaRPr>
          </a:p>
          <a:p>
            <a:endParaRPr lang="ru-RU" sz="1200" dirty="0" smtClean="0">
              <a:solidFill>
                <a:schemeClr val="tx1"/>
              </a:solidFill>
            </a:endParaRPr>
          </a:p>
          <a:p>
            <a:r>
              <a:rPr lang="ru-RU" sz="1200" dirty="0" smtClean="0">
                <a:solidFill>
                  <a:schemeClr val="tx1"/>
                </a:solidFill>
              </a:rPr>
              <a:t>осуществление </a:t>
            </a:r>
            <a:r>
              <a:rPr lang="ru-RU" sz="1200" dirty="0">
                <a:solidFill>
                  <a:schemeClr val="tx1"/>
                </a:solidFill>
              </a:rPr>
              <a:t>закупки товара, работы или услуги государственным или муниципальным учреждением культуры, уставными целями деятельности которого являются сохранение, использование и популяризация объектов культурного наследия, а также иным государственным или муниципальным учреждением (зоопарк, планетарий, парк культуры и отдыха, заповедник, ботанический сад, национальный парк, природный парк, ландшафтный парк, театр, учреждение, осуществляющее концертную деятельность, телерадиовещательное учреждение, цирк, музей, дом культуры, дворец культуры, дом (центр) народного творчества, дом (центр) ремесел, клуб, библиотека, архив), государственной или муниципальной образовательной организацией, государственной или муниципальной научной организацией, организацией для детей-сирот и детей, оставшихся без попечения родителей, в которую помещаются дети-сироты и дети, оставшиеся без попечения родителей, под надзор, физкультурно-спортивной организацией на сумму, не превышающую </a:t>
            </a:r>
            <a:r>
              <a:rPr lang="ru-RU" sz="1200" b="1" dirty="0">
                <a:solidFill>
                  <a:schemeClr val="tx1"/>
                </a:solidFill>
              </a:rPr>
              <a:t>600 тысяч рублей</a:t>
            </a:r>
            <a:r>
              <a:rPr lang="ru-RU" sz="1200" dirty="0">
                <a:solidFill>
                  <a:schemeClr val="tx1"/>
                </a:solidFill>
              </a:rPr>
              <a:t>, либо закупки товара на сумму, предусмотренную </a:t>
            </a:r>
            <a:r>
              <a:rPr lang="ru-RU" sz="1200" u="sng" dirty="0">
                <a:solidFill>
                  <a:schemeClr val="tx1"/>
                </a:solidFill>
                <a:hlinkClick r:id="rId2"/>
              </a:rPr>
              <a:t>частью 12</a:t>
            </a:r>
            <a:r>
              <a:rPr lang="ru-RU" sz="1200" dirty="0">
                <a:solidFill>
                  <a:schemeClr val="tx1"/>
                </a:solidFill>
              </a:rPr>
              <a:t> настоящей статьи, если такая закупка осуществляется в электронной форме. При этом годовой объем закупок, которые заказчик вправе осуществить на основании настоящего пункта, не должен превышать </a:t>
            </a:r>
            <a:r>
              <a:rPr lang="ru-RU" sz="1200" b="1" dirty="0">
                <a:solidFill>
                  <a:schemeClr val="tx1"/>
                </a:solidFill>
              </a:rPr>
              <a:t>5 миллионов рублей или не должен превышать 50% СГОЗ заказчика и не должен составлять более чем 30 миллионов </a:t>
            </a:r>
            <a:r>
              <a:rPr lang="ru-RU" sz="1200" b="1" dirty="0" smtClean="0">
                <a:solidFill>
                  <a:schemeClr val="tx1"/>
                </a:solidFill>
              </a:rPr>
              <a:t>рублей</a:t>
            </a:r>
            <a:r>
              <a:rPr lang="ru-RU" sz="1200" dirty="0">
                <a:solidFill>
                  <a:schemeClr val="tx1"/>
                </a:solidFill>
              </a:rPr>
              <a:t> </a:t>
            </a:r>
            <a:r>
              <a:rPr lang="ru-RU" sz="1200" dirty="0" smtClean="0">
                <a:solidFill>
                  <a:schemeClr val="tx1"/>
                </a:solidFill>
              </a:rPr>
              <a:t>(п.5 ч.1 ст. 93 44-ФЗ)</a:t>
            </a:r>
            <a:endParaRPr lang="ru-RU" sz="1200" dirty="0">
              <a:solidFill>
                <a:schemeClr val="tx1"/>
              </a:solidFill>
            </a:endParaRPr>
          </a:p>
          <a:p>
            <a:pPr marL="137160" indent="0">
              <a:buNone/>
            </a:pPr>
            <a:endParaRPr lang="ru-RU" sz="1200" dirty="0">
              <a:solidFill>
                <a:schemeClr val="tx1"/>
              </a:solidFill>
            </a:endParaRPr>
          </a:p>
        </p:txBody>
      </p:sp>
    </p:spTree>
    <p:extLst>
      <p:ext uri="{BB962C8B-B14F-4D97-AF65-F5344CB8AC3E}">
        <p14:creationId xmlns:p14="http://schemas.microsoft.com/office/powerpoint/2010/main" val="503173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Правила регистрации участников закупок в единой информационной системе в сфере закупок и ведения единого реестра участников закупок </a:t>
            </a:r>
          </a:p>
        </p:txBody>
      </p:sp>
      <p:sp>
        <p:nvSpPr>
          <p:cNvPr id="3" name="Объект 2"/>
          <p:cNvSpPr>
            <a:spLocks noGrp="1"/>
          </p:cNvSpPr>
          <p:nvPr>
            <p:ph idx="1"/>
          </p:nvPr>
        </p:nvSpPr>
        <p:spPr/>
        <p:txBody>
          <a:bodyPr/>
          <a:lstStyle/>
          <a:p>
            <a:endParaRPr lang="ru-RU"/>
          </a:p>
        </p:txBody>
      </p:sp>
      <p:pic>
        <p:nvPicPr>
          <p:cNvPr id="6" name="Рисунок 5"/>
          <p:cNvPicPr/>
          <p:nvPr/>
        </p:nvPicPr>
        <p:blipFill rotWithShape="1">
          <a:blip r:embed="rId2"/>
          <a:srcRect l="26823" t="17640" r="23410" b="14324"/>
          <a:stretch/>
        </p:blipFill>
        <p:spPr bwMode="auto">
          <a:xfrm>
            <a:off x="539552" y="1772816"/>
            <a:ext cx="8136904" cy="4824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3314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Правила регистрации участников закупок в единой информационной системе в сфере закупок и ведения единого реестра участников закупок </a:t>
            </a:r>
          </a:p>
        </p:txBody>
      </p:sp>
      <p:sp>
        <p:nvSpPr>
          <p:cNvPr id="3" name="Объект 2"/>
          <p:cNvSpPr>
            <a:spLocks noGrp="1"/>
          </p:cNvSpPr>
          <p:nvPr>
            <p:ph idx="1"/>
          </p:nvPr>
        </p:nvSpPr>
        <p:spPr>
          <a:xfrm>
            <a:off x="457200" y="1752600"/>
            <a:ext cx="8219256" cy="4916760"/>
          </a:xfrm>
        </p:spPr>
        <p:txBody>
          <a:bodyPr>
            <a:noAutofit/>
          </a:bodyPr>
          <a:lstStyle/>
          <a:p>
            <a:pPr marL="114300" indent="0">
              <a:buNone/>
            </a:pPr>
            <a:endParaRPr lang="ru-RU" sz="1400" dirty="0">
              <a:solidFill>
                <a:schemeClr val="tx1"/>
              </a:solidFill>
            </a:endParaRPr>
          </a:p>
          <a:p>
            <a:pPr marL="114300" indent="0">
              <a:buNone/>
            </a:pPr>
            <a:endParaRPr lang="ru-RU" sz="1050" b="1" u="sng" dirty="0" smtClean="0">
              <a:solidFill>
                <a:schemeClr val="tx1"/>
              </a:solidFill>
            </a:endParaRPr>
          </a:p>
        </p:txBody>
      </p:sp>
      <p:pic>
        <p:nvPicPr>
          <p:cNvPr id="4" name="Рисунок 3"/>
          <p:cNvPicPr/>
          <p:nvPr/>
        </p:nvPicPr>
        <p:blipFill rotWithShape="1">
          <a:blip r:embed="rId2"/>
          <a:srcRect l="25892" t="16262" r="23100" b="19835"/>
          <a:stretch/>
        </p:blipFill>
        <p:spPr bwMode="auto">
          <a:xfrm>
            <a:off x="323528" y="2204864"/>
            <a:ext cx="8496944" cy="4536504"/>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251520" y="1743199"/>
            <a:ext cx="8581810" cy="430887"/>
          </a:xfrm>
          <a:prstGeom prst="rect">
            <a:avLst/>
          </a:prstGeom>
        </p:spPr>
        <p:txBody>
          <a:bodyPr wrap="square">
            <a:spAutoFit/>
          </a:bodyPr>
          <a:lstStyle/>
          <a:p>
            <a:pPr marL="114300" indent="0">
              <a:buNone/>
            </a:pPr>
            <a:r>
              <a:rPr lang="ru-RU" sz="1100" dirty="0"/>
              <a:t>Для регистрации </a:t>
            </a:r>
            <a:r>
              <a:rPr lang="ru-RU" sz="1100" b="1" dirty="0"/>
              <a:t>физического лица</a:t>
            </a:r>
            <a:r>
              <a:rPr lang="ru-RU" sz="1100" dirty="0"/>
              <a:t>, в том числе зарегистрированного в качестве индивидуального предпринимателя, уполномоченное лицо формирует следующие информацию и документы:</a:t>
            </a:r>
          </a:p>
        </p:txBody>
      </p:sp>
    </p:spTree>
    <p:extLst>
      <p:ext uri="{BB962C8B-B14F-4D97-AF65-F5344CB8AC3E}">
        <p14:creationId xmlns:p14="http://schemas.microsoft.com/office/powerpoint/2010/main" val="797226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Правила регистрации участников закупок в единой информационной системе в сфере закупок и ведения единого реестра участников закупок </a:t>
            </a:r>
          </a:p>
        </p:txBody>
      </p:sp>
      <p:sp>
        <p:nvSpPr>
          <p:cNvPr id="3" name="Объект 2"/>
          <p:cNvSpPr>
            <a:spLocks noGrp="1"/>
          </p:cNvSpPr>
          <p:nvPr>
            <p:ph idx="1"/>
          </p:nvPr>
        </p:nvSpPr>
        <p:spPr/>
        <p:txBody>
          <a:bodyPr>
            <a:normAutofit/>
          </a:bodyPr>
          <a:lstStyle/>
          <a:p>
            <a:r>
              <a:rPr lang="ru-RU" sz="1400" b="1" dirty="0"/>
              <a:t>Федеральное казначейство </a:t>
            </a:r>
            <a:r>
              <a:rPr lang="ru-RU" sz="1400" dirty="0" smtClean="0"/>
              <a:t>– уполномоченный федеральный орган </a:t>
            </a:r>
            <a:r>
              <a:rPr lang="ru-RU" sz="1400" dirty="0"/>
              <a:t>исполнительной власти, осуществляющим ведение единого реестра участников </a:t>
            </a:r>
            <a:r>
              <a:rPr lang="ru-RU" sz="1400" dirty="0" smtClean="0"/>
              <a:t>закупок.</a:t>
            </a:r>
          </a:p>
          <a:p>
            <a:r>
              <a:rPr lang="ru-RU" sz="1400" dirty="0"/>
              <a:t>ФК </a:t>
            </a:r>
            <a:r>
              <a:rPr lang="ru-RU" sz="1400" b="1" dirty="0" smtClean="0"/>
              <a:t>не </a:t>
            </a:r>
            <a:r>
              <a:rPr lang="ru-RU" sz="1400" b="1" dirty="0"/>
              <a:t>позднее одного рабочего дня, следующего за днем формирования в единой </a:t>
            </a:r>
            <a:r>
              <a:rPr lang="ru-RU" sz="1400" b="1" dirty="0" smtClean="0"/>
              <a:t>информационной </a:t>
            </a:r>
            <a:r>
              <a:rPr lang="ru-RU" sz="1400" b="1" dirty="0"/>
              <a:t>системе информации и документов </a:t>
            </a:r>
            <a:r>
              <a:rPr lang="ru-RU" sz="1400" dirty="0"/>
              <a:t>обеспечивает размещение таких информации и документов в реестре участников путем формирования реестровой </a:t>
            </a:r>
            <a:r>
              <a:rPr lang="ru-RU" sz="1400" dirty="0" smtClean="0"/>
              <a:t>записи.</a:t>
            </a:r>
          </a:p>
          <a:p>
            <a:endParaRPr lang="ru-RU" sz="1400" dirty="0" smtClean="0"/>
          </a:p>
          <a:p>
            <a:r>
              <a:rPr lang="ru-RU" sz="1400" b="1" dirty="0" smtClean="0"/>
              <a:t>Основания для отказа в регистрации в ЕИС: </a:t>
            </a:r>
          </a:p>
          <a:p>
            <a:r>
              <a:rPr lang="ru-RU" sz="1400" dirty="0"/>
              <a:t>а) формирование в единой информационной системе уполномоченным лицом информации и документов, </a:t>
            </a:r>
            <a:r>
              <a:rPr lang="ru-RU" sz="1400" b="1" dirty="0" smtClean="0"/>
              <a:t>с </a:t>
            </a:r>
            <a:r>
              <a:rPr lang="ru-RU" sz="1400" b="1" dirty="0"/>
              <a:t>нарушением </a:t>
            </a:r>
            <a:r>
              <a:rPr lang="ru-RU" sz="1400" b="1" dirty="0" smtClean="0"/>
              <a:t>Правил</a:t>
            </a:r>
            <a:r>
              <a:rPr lang="ru-RU" sz="1400" dirty="0"/>
              <a:t>;</a:t>
            </a:r>
          </a:p>
          <a:p>
            <a:r>
              <a:rPr lang="ru-RU" sz="1400" dirty="0"/>
              <a:t>б) осуществление действий, не соответствующих положениям пункта 6 </a:t>
            </a:r>
            <a:r>
              <a:rPr lang="ru-RU" sz="1400" dirty="0" smtClean="0"/>
              <a:t>Правил, который предусматривает, что  действия </a:t>
            </a:r>
            <a:r>
              <a:rPr lang="ru-RU" sz="1400" dirty="0"/>
              <a:t>уполномоченных лиц в единой информационной системе осуществляются </a:t>
            </a:r>
            <a:r>
              <a:rPr lang="ru-RU" sz="1400" b="1" dirty="0"/>
              <a:t>с применением усиленной квалифицированной электронной </a:t>
            </a:r>
            <a:r>
              <a:rPr lang="ru-RU" sz="1400" b="1" dirty="0" smtClean="0"/>
              <a:t>подписи</a:t>
            </a:r>
            <a:r>
              <a:rPr lang="ru-RU" sz="1400" dirty="0" smtClean="0"/>
              <a:t>;</a:t>
            </a:r>
            <a:endParaRPr lang="ru-RU" sz="1400" dirty="0"/>
          </a:p>
          <a:p>
            <a:r>
              <a:rPr lang="ru-RU" sz="1400" dirty="0"/>
              <a:t>в) </a:t>
            </a:r>
            <a:r>
              <a:rPr lang="ru-RU" sz="1400" b="1" dirty="0"/>
              <a:t>несоответствие между информацией и документами</a:t>
            </a:r>
            <a:r>
              <a:rPr lang="ru-RU" sz="1400" dirty="0"/>
              <a:t>, предусмотренными </a:t>
            </a:r>
            <a:r>
              <a:rPr lang="ru-RU" sz="1400" dirty="0" smtClean="0"/>
              <a:t>Правилами</a:t>
            </a:r>
            <a:r>
              <a:rPr lang="ru-RU" sz="1400" dirty="0"/>
              <a:t>;</a:t>
            </a:r>
          </a:p>
          <a:p>
            <a:r>
              <a:rPr lang="ru-RU" sz="1400" dirty="0"/>
              <a:t>г) участник закупки является юридическим лицом, </a:t>
            </a:r>
            <a:r>
              <a:rPr lang="ru-RU" sz="1400" b="1" dirty="0"/>
              <a:t>местом регистрации которого является </a:t>
            </a:r>
            <a:r>
              <a:rPr lang="ru-RU" sz="1400" b="1" dirty="0" smtClean="0"/>
              <a:t>офшорная зона</a:t>
            </a:r>
            <a:endParaRPr lang="ru-RU" sz="1400" b="1" dirty="0"/>
          </a:p>
          <a:p>
            <a:endParaRPr lang="ru-RU" sz="1400" dirty="0"/>
          </a:p>
        </p:txBody>
      </p:sp>
    </p:spTree>
    <p:extLst>
      <p:ext uri="{BB962C8B-B14F-4D97-AF65-F5344CB8AC3E}">
        <p14:creationId xmlns:p14="http://schemas.microsoft.com/office/powerpoint/2010/main" val="1005961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СВЕДЕНИЯ В ЕРУЗ</a:t>
            </a:r>
            <a:endParaRPr lang="ru-RU" sz="2000" b="1" dirty="0"/>
          </a:p>
        </p:txBody>
      </p:sp>
      <p:pic>
        <p:nvPicPr>
          <p:cNvPr id="5" name="Объект 4"/>
          <p:cNvPicPr>
            <a:picLocks noGrp="1"/>
          </p:cNvPicPr>
          <p:nvPr>
            <p:ph idx="1"/>
          </p:nvPr>
        </p:nvPicPr>
        <p:blipFill rotWithShape="1">
          <a:blip r:embed="rId2"/>
          <a:srcRect t="2754" r="19442" b="4910"/>
          <a:stretch/>
        </p:blipFill>
        <p:spPr bwMode="auto">
          <a:xfrm>
            <a:off x="323528" y="1700808"/>
            <a:ext cx="7704856"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8620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Аккредитация на электронной площадке</a:t>
            </a:r>
            <a:endParaRPr lang="ru-RU" sz="2000" b="1" dirty="0"/>
          </a:p>
        </p:txBody>
      </p:sp>
      <p:sp>
        <p:nvSpPr>
          <p:cNvPr id="3" name="Объект 2"/>
          <p:cNvSpPr>
            <a:spLocks noGrp="1"/>
          </p:cNvSpPr>
          <p:nvPr>
            <p:ph idx="1"/>
          </p:nvPr>
        </p:nvSpPr>
        <p:spPr/>
        <p:txBody>
          <a:bodyPr>
            <a:normAutofit/>
          </a:bodyPr>
          <a:lstStyle/>
          <a:p>
            <a:endParaRPr lang="ru-RU" sz="1300" dirty="0">
              <a:solidFill>
                <a:schemeClr val="tx1"/>
              </a:solidFill>
            </a:endParaRPr>
          </a:p>
          <a:p>
            <a:r>
              <a:rPr lang="ru-RU" sz="1300" b="1" dirty="0" smtClean="0">
                <a:solidFill>
                  <a:schemeClr val="tx1"/>
                </a:solidFill>
              </a:rPr>
              <a:t>1) </a:t>
            </a:r>
            <a:r>
              <a:rPr lang="ru-RU" sz="1300" dirty="0" smtClean="0">
                <a:solidFill>
                  <a:schemeClr val="tx1"/>
                </a:solidFill>
              </a:rPr>
              <a:t>Информация </a:t>
            </a:r>
            <a:r>
              <a:rPr lang="ru-RU" sz="1300" dirty="0">
                <a:solidFill>
                  <a:schemeClr val="tx1"/>
                </a:solidFill>
              </a:rPr>
              <a:t>и документы об участниках закупок, зарегистрированных в единой информационной системе, </a:t>
            </a:r>
            <a:r>
              <a:rPr lang="ru-RU" sz="1300" b="1" dirty="0">
                <a:solidFill>
                  <a:schemeClr val="tx1"/>
                </a:solidFill>
              </a:rPr>
              <a:t>вносятся в единый реестр участников закупок</a:t>
            </a:r>
            <a:r>
              <a:rPr lang="ru-RU" sz="1300" dirty="0">
                <a:solidFill>
                  <a:schemeClr val="tx1"/>
                </a:solidFill>
              </a:rPr>
              <a:t>.</a:t>
            </a:r>
          </a:p>
          <a:p>
            <a:endParaRPr lang="ru-RU" sz="1300" dirty="0">
              <a:solidFill>
                <a:schemeClr val="tx1"/>
              </a:solidFill>
            </a:endParaRPr>
          </a:p>
          <a:p>
            <a:r>
              <a:rPr lang="ru-RU" sz="1300" b="1" dirty="0" smtClean="0">
                <a:solidFill>
                  <a:schemeClr val="tx1"/>
                </a:solidFill>
              </a:rPr>
              <a:t>2) </a:t>
            </a:r>
            <a:r>
              <a:rPr lang="ru-RU" sz="1300" dirty="0" smtClean="0">
                <a:solidFill>
                  <a:schemeClr val="tx1"/>
                </a:solidFill>
              </a:rPr>
              <a:t>Операторы </a:t>
            </a:r>
            <a:r>
              <a:rPr lang="ru-RU" sz="1300" dirty="0">
                <a:solidFill>
                  <a:schemeClr val="tx1"/>
                </a:solidFill>
              </a:rPr>
              <a:t>электронных площадок </a:t>
            </a:r>
            <a:r>
              <a:rPr lang="ru-RU" sz="1300" b="1" dirty="0">
                <a:solidFill>
                  <a:schemeClr val="tx1"/>
                </a:solidFill>
              </a:rPr>
              <a:t>не позднее рабочего дня, следующего после дня регистрации участника закупки </a:t>
            </a:r>
            <a:r>
              <a:rPr lang="ru-RU" sz="1300" dirty="0">
                <a:solidFill>
                  <a:schemeClr val="tx1"/>
                </a:solidFill>
              </a:rPr>
              <a:t>в ЕИС, осуществляют </a:t>
            </a:r>
            <a:r>
              <a:rPr lang="ru-RU" sz="1300" b="1" dirty="0">
                <a:solidFill>
                  <a:schemeClr val="tx1"/>
                </a:solidFill>
              </a:rPr>
              <a:t>аккредитацию такого участника на электронной площадке</a:t>
            </a:r>
            <a:r>
              <a:rPr lang="ru-RU" sz="1300" dirty="0">
                <a:solidFill>
                  <a:schemeClr val="tx1"/>
                </a:solidFill>
              </a:rPr>
              <a:t>. Данная аккредитация осуществляется путем информационного взаимодействия электронной площадки с ЕИС. При аккредитации оператор электронной площадки не вправе требовать от участника закупки какие-либо документы и (или) информацию</a:t>
            </a:r>
            <a:r>
              <a:rPr lang="ru-RU" sz="1300" dirty="0" smtClean="0">
                <a:solidFill>
                  <a:schemeClr val="tx1"/>
                </a:solidFill>
              </a:rPr>
              <a:t>.</a:t>
            </a:r>
            <a:r>
              <a:rPr lang="ru-RU" sz="1200" dirty="0">
                <a:solidFill>
                  <a:schemeClr val="tx1"/>
                </a:solidFill>
              </a:rPr>
              <a:t> </a:t>
            </a:r>
            <a:r>
              <a:rPr lang="ru-RU" sz="1200" dirty="0" smtClean="0">
                <a:solidFill>
                  <a:schemeClr val="tx1"/>
                </a:solidFill>
              </a:rPr>
              <a:t>(ч </a:t>
            </a:r>
            <a:r>
              <a:rPr lang="ru-RU" sz="1200" dirty="0">
                <a:solidFill>
                  <a:schemeClr val="tx1"/>
                </a:solidFill>
              </a:rPr>
              <a:t>4 статьи 24.2 Закона N </a:t>
            </a:r>
            <a:r>
              <a:rPr lang="ru-RU" sz="1200" dirty="0" smtClean="0">
                <a:solidFill>
                  <a:schemeClr val="tx1"/>
                </a:solidFill>
              </a:rPr>
              <a:t>44-ФЗ) </a:t>
            </a:r>
            <a:r>
              <a:rPr lang="ru-RU" sz="1300" dirty="0" smtClean="0">
                <a:solidFill>
                  <a:schemeClr val="tx1"/>
                </a:solidFill>
              </a:rPr>
              <a:t> </a:t>
            </a:r>
            <a:endParaRPr lang="ru-RU" sz="1300" dirty="0" smtClean="0">
              <a:solidFill>
                <a:schemeClr val="tx1"/>
              </a:solidFill>
            </a:endParaRPr>
          </a:p>
          <a:p>
            <a:endParaRPr lang="ru-RU" sz="1300" dirty="0" smtClean="0">
              <a:solidFill>
                <a:schemeClr val="tx1"/>
              </a:solidFill>
            </a:endParaRPr>
          </a:p>
          <a:p>
            <a:r>
              <a:rPr lang="ru-RU" sz="1300" dirty="0" smtClean="0">
                <a:solidFill>
                  <a:schemeClr val="tx1"/>
                </a:solidFill>
              </a:rPr>
              <a:t>Оператор </a:t>
            </a:r>
            <a:r>
              <a:rPr lang="ru-RU" sz="1300" dirty="0">
                <a:solidFill>
                  <a:schemeClr val="tx1"/>
                </a:solidFill>
              </a:rPr>
              <a:t>электронной площадки осуществляет </a:t>
            </a:r>
            <a:r>
              <a:rPr lang="ru-RU" sz="1300" b="1" dirty="0">
                <a:solidFill>
                  <a:schemeClr val="tx1"/>
                </a:solidFill>
              </a:rPr>
              <a:t>ведение реестра участников закупок, аккредитованных на электронной </a:t>
            </a:r>
            <a:r>
              <a:rPr lang="ru-RU" sz="1300" b="1" dirty="0" smtClean="0">
                <a:solidFill>
                  <a:schemeClr val="tx1"/>
                </a:solidFill>
              </a:rPr>
              <a:t>площадке.</a:t>
            </a:r>
            <a:endParaRPr lang="ru-RU" sz="1300" b="1" dirty="0">
              <a:solidFill>
                <a:schemeClr val="tx1"/>
              </a:solidFill>
            </a:endParaRPr>
          </a:p>
          <a:p>
            <a:endParaRPr lang="ru-RU" dirty="0"/>
          </a:p>
        </p:txBody>
      </p:sp>
    </p:spTree>
    <p:extLst>
      <p:ext uri="{BB962C8B-B14F-4D97-AF65-F5344CB8AC3E}">
        <p14:creationId xmlns:p14="http://schemas.microsoft.com/office/powerpoint/2010/main" val="2581803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Сведения об участнике закупки в составе заявки</a:t>
            </a:r>
            <a:endParaRPr lang="ru-RU" sz="2000" b="1" dirty="0"/>
          </a:p>
        </p:txBody>
      </p:sp>
      <p:sp>
        <p:nvSpPr>
          <p:cNvPr id="3" name="Объект 2"/>
          <p:cNvSpPr>
            <a:spLocks noGrp="1"/>
          </p:cNvSpPr>
          <p:nvPr>
            <p:ph idx="1"/>
          </p:nvPr>
        </p:nvSpPr>
        <p:spPr/>
        <p:txBody>
          <a:bodyPr>
            <a:normAutofit/>
          </a:bodyPr>
          <a:lstStyle/>
          <a:p>
            <a:r>
              <a:rPr lang="ru-RU" dirty="0">
                <a:solidFill>
                  <a:schemeClr val="tx1"/>
                </a:solidFill>
              </a:rPr>
              <a:t>В силу части 6 статьи 43 Закона N 44-ФЗ при проведении электронных процедур </a:t>
            </a:r>
            <a:r>
              <a:rPr lang="ru-RU" b="1" dirty="0">
                <a:solidFill>
                  <a:schemeClr val="tx1"/>
                </a:solidFill>
              </a:rPr>
              <a:t>подать заявку на участие в закупке вправе только зарегистрированный в единой информационной системе в сфере закупок </a:t>
            </a:r>
            <a:r>
              <a:rPr lang="ru-RU" b="1" dirty="0" smtClean="0">
                <a:solidFill>
                  <a:schemeClr val="tx1"/>
                </a:solidFill>
              </a:rPr>
              <a:t>(ЕИС) </a:t>
            </a:r>
            <a:r>
              <a:rPr lang="ru-RU" b="1" dirty="0">
                <a:solidFill>
                  <a:schemeClr val="tx1"/>
                </a:solidFill>
              </a:rPr>
              <a:t>и аккредитованный на электронной площадке участник закупки</a:t>
            </a:r>
            <a:r>
              <a:rPr lang="ru-RU" dirty="0">
                <a:solidFill>
                  <a:schemeClr val="tx1"/>
                </a:solidFill>
              </a:rPr>
              <a:t> путем направления такой заявки в соответствии с Законом N 44-ФЗ оператору электронной площадки.</a:t>
            </a:r>
          </a:p>
          <a:p>
            <a:endParaRPr lang="ru-RU" dirty="0" smtClean="0">
              <a:solidFill>
                <a:schemeClr val="tx1"/>
              </a:solidFill>
            </a:endParaRPr>
          </a:p>
          <a:p>
            <a:endParaRPr lang="ru-RU" dirty="0"/>
          </a:p>
        </p:txBody>
      </p:sp>
    </p:spTree>
    <p:extLst>
      <p:ext uri="{BB962C8B-B14F-4D97-AF65-F5344CB8AC3E}">
        <p14:creationId xmlns:p14="http://schemas.microsoft.com/office/powerpoint/2010/main" val="4263492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КАК ПОДТВЕРДИТЬ Соответствие </a:t>
            </a:r>
            <a:r>
              <a:rPr lang="ru-RU" sz="2000" b="1" dirty="0" smtClean="0"/>
              <a:t>дополнительным требованиям и универсальной </a:t>
            </a:r>
            <a:r>
              <a:rPr lang="ru-RU" sz="2000" b="1" dirty="0" err="1" smtClean="0"/>
              <a:t>предквалификации</a:t>
            </a:r>
            <a:r>
              <a:rPr lang="ru-RU" sz="2000" b="1" dirty="0" smtClean="0"/>
              <a:t>?</a:t>
            </a:r>
            <a:endParaRPr lang="ru-RU" sz="2000" b="1" dirty="0"/>
          </a:p>
        </p:txBody>
      </p:sp>
      <p:sp>
        <p:nvSpPr>
          <p:cNvPr id="3" name="Объект 2"/>
          <p:cNvSpPr>
            <a:spLocks noGrp="1"/>
          </p:cNvSpPr>
          <p:nvPr>
            <p:ph idx="1"/>
          </p:nvPr>
        </p:nvSpPr>
        <p:spPr/>
        <p:txBody>
          <a:bodyPr>
            <a:normAutofit fontScale="85000" lnSpcReduction="10000"/>
          </a:bodyPr>
          <a:lstStyle/>
          <a:p>
            <a:r>
              <a:rPr lang="ru-RU" b="1" dirty="0"/>
              <a:t>В целях обеспечения доступа к участию в проводимых на электронной площадке закупках отдельных видов товаров, работ, услуг</a:t>
            </a:r>
            <a:r>
              <a:rPr lang="ru-RU" dirty="0"/>
              <a:t>, в отношении участников которых установлены </a:t>
            </a:r>
            <a:r>
              <a:rPr lang="ru-RU" b="1" dirty="0"/>
              <a:t>дополнительные требования</a:t>
            </a:r>
            <a:r>
              <a:rPr lang="ru-RU" dirty="0"/>
              <a:t> в соответствии с частями </a:t>
            </a:r>
            <a:r>
              <a:rPr lang="ru-RU" dirty="0" smtClean="0"/>
              <a:t>2 (дополнительные требования)  </a:t>
            </a:r>
            <a:r>
              <a:rPr lang="ru-RU" dirty="0"/>
              <a:t>и 2.1 </a:t>
            </a:r>
            <a:r>
              <a:rPr lang="ru-RU" dirty="0" smtClean="0"/>
              <a:t>(</a:t>
            </a:r>
            <a:r>
              <a:rPr lang="ru-RU" dirty="0" smtClean="0"/>
              <a:t>«универсальная предквалификация») </a:t>
            </a:r>
            <a:r>
              <a:rPr lang="ru-RU" dirty="0" smtClean="0"/>
              <a:t>статьи </a:t>
            </a:r>
            <a:r>
              <a:rPr lang="ru-RU" dirty="0"/>
              <a:t>31 </a:t>
            </a:r>
            <a:r>
              <a:rPr lang="ru-RU" dirty="0" smtClean="0"/>
              <a:t>Федерального закона №44-ФЗ, </a:t>
            </a:r>
            <a:r>
              <a:rPr lang="ru-RU" dirty="0"/>
              <a:t>участник закупки, аккредитованный на электронной площадке, </a:t>
            </a:r>
            <a:r>
              <a:rPr lang="ru-RU" b="1" dirty="0"/>
              <a:t>направляет оператору этой электронной площадки в отношении каждого такого вида информацию и документы, предусмотренные перечнем</a:t>
            </a:r>
            <a:r>
              <a:rPr lang="ru-RU" dirty="0"/>
              <a:t>, установленным </a:t>
            </a:r>
            <a:r>
              <a:rPr lang="ru-RU" dirty="0" smtClean="0"/>
              <a:t>Постановлением </a:t>
            </a:r>
            <a:r>
              <a:rPr lang="ru-RU" dirty="0"/>
              <a:t>Правительства РФ от 29.12.2021 </a:t>
            </a:r>
            <a:r>
              <a:rPr lang="ru-RU" dirty="0" smtClean="0"/>
              <a:t>№ </a:t>
            </a:r>
            <a:r>
              <a:rPr lang="ru-RU" dirty="0"/>
              <a:t>2571 </a:t>
            </a:r>
            <a:r>
              <a:rPr lang="ru-RU" dirty="0" smtClean="0"/>
              <a:t>«О </a:t>
            </a:r>
            <a:r>
              <a:rPr lang="ru-RU" dirty="0"/>
              <a:t>требованиях к участникам закупки товаров, работ, услуг для обеспечения государственных и муниципальных </a:t>
            </a:r>
            <a:r>
              <a:rPr lang="ru-RU" dirty="0" smtClean="0"/>
              <a:t>нужд…»</a:t>
            </a:r>
            <a:endParaRPr lang="ru-RU" dirty="0"/>
          </a:p>
        </p:txBody>
      </p:sp>
    </p:spTree>
    <p:extLst>
      <p:ext uri="{BB962C8B-B14F-4D97-AF65-F5344CB8AC3E}">
        <p14:creationId xmlns:p14="http://schemas.microsoft.com/office/powerpoint/2010/main" val="26587567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КАК ПОДТВЕРДИТЬ Соответствие дополнительным требованиям и универсальной </a:t>
            </a:r>
            <a:r>
              <a:rPr lang="ru-RU" sz="2000" b="1" dirty="0" err="1"/>
              <a:t>предквалификации</a:t>
            </a:r>
            <a:r>
              <a:rPr lang="ru-RU" sz="2000" b="1" dirty="0"/>
              <a:t>?</a:t>
            </a:r>
            <a:endParaRPr lang="ru-RU" sz="2000" b="1" dirty="0"/>
          </a:p>
        </p:txBody>
      </p:sp>
      <p:sp>
        <p:nvSpPr>
          <p:cNvPr id="3" name="Объект 2"/>
          <p:cNvSpPr>
            <a:spLocks noGrp="1"/>
          </p:cNvSpPr>
          <p:nvPr>
            <p:ph idx="1"/>
          </p:nvPr>
        </p:nvSpPr>
        <p:spPr/>
        <p:txBody>
          <a:bodyPr>
            <a:normAutofit fontScale="47500" lnSpcReduction="20000"/>
          </a:bodyPr>
          <a:lstStyle/>
          <a:p>
            <a:pPr marL="114300" indent="0">
              <a:buNone/>
            </a:pPr>
            <a:r>
              <a:rPr lang="ru-RU" sz="2500" b="1" u="sng" dirty="0">
                <a:solidFill>
                  <a:schemeClr val="tx1"/>
                </a:solidFill>
              </a:rPr>
              <a:t>В течение 5 (пяти) рабочих дней</a:t>
            </a:r>
            <a:r>
              <a:rPr lang="ru-RU" sz="2500" u="sng" dirty="0">
                <a:solidFill>
                  <a:schemeClr val="tx1"/>
                </a:solidFill>
              </a:rPr>
              <a:t> </a:t>
            </a:r>
            <a:r>
              <a:rPr lang="ru-RU" sz="2500" dirty="0">
                <a:solidFill>
                  <a:schemeClr val="tx1"/>
                </a:solidFill>
              </a:rPr>
              <a:t>со дня, следующего за днем получения в соответствии с частями 12 и 12.1 статьи 31 44-ФЗ информации и документов, </a:t>
            </a:r>
            <a:r>
              <a:rPr lang="ru-RU" sz="2500" b="1" dirty="0">
                <a:solidFill>
                  <a:schemeClr val="tx1"/>
                </a:solidFill>
              </a:rPr>
              <a:t>оператор электронной площадки </a:t>
            </a:r>
            <a:r>
              <a:rPr lang="ru-RU" sz="2500" dirty="0">
                <a:solidFill>
                  <a:schemeClr val="tx1"/>
                </a:solidFill>
              </a:rPr>
              <a:t>по каждому виду товаров, работ, услуг, в отношении которых участником закупки предоставлены такие информация и документы, </a:t>
            </a:r>
            <a:r>
              <a:rPr lang="ru-RU" sz="2500" b="1" dirty="0">
                <a:solidFill>
                  <a:schemeClr val="tx1"/>
                </a:solidFill>
              </a:rPr>
              <a:t>принимает решение</a:t>
            </a:r>
            <a:r>
              <a:rPr lang="ru-RU" sz="2500" dirty="0" smtClean="0">
                <a:solidFill>
                  <a:schemeClr val="tx1"/>
                </a:solidFill>
              </a:rPr>
              <a:t>:</a:t>
            </a:r>
          </a:p>
          <a:p>
            <a:endParaRPr lang="ru-RU" sz="2500" dirty="0">
              <a:solidFill>
                <a:schemeClr val="tx1"/>
              </a:solidFill>
            </a:endParaRPr>
          </a:p>
          <a:p>
            <a:pPr marL="114300" indent="0">
              <a:buNone/>
            </a:pPr>
            <a:r>
              <a:rPr lang="ru-RU" sz="2500" dirty="0">
                <a:solidFill>
                  <a:schemeClr val="tx1"/>
                </a:solidFill>
              </a:rPr>
              <a:t>1) </a:t>
            </a:r>
            <a:r>
              <a:rPr lang="ru-RU" sz="2500" b="1" dirty="0">
                <a:solidFill>
                  <a:schemeClr val="tx1"/>
                </a:solidFill>
              </a:rPr>
              <a:t>о размещении </a:t>
            </a:r>
            <a:r>
              <a:rPr lang="ru-RU" sz="2500" dirty="0">
                <a:solidFill>
                  <a:schemeClr val="tx1"/>
                </a:solidFill>
              </a:rPr>
              <a:t>таких информации и документов в реестре участников закупок, аккредитованных на электронной площадке</a:t>
            </a:r>
            <a:r>
              <a:rPr lang="ru-RU" sz="2500" dirty="0" smtClean="0">
                <a:solidFill>
                  <a:schemeClr val="tx1"/>
                </a:solidFill>
              </a:rPr>
              <a:t>;</a:t>
            </a:r>
          </a:p>
          <a:p>
            <a:endParaRPr lang="ru-RU" sz="2500" dirty="0">
              <a:solidFill>
                <a:schemeClr val="tx1"/>
              </a:solidFill>
            </a:endParaRPr>
          </a:p>
          <a:p>
            <a:pPr marL="114300" indent="0">
              <a:buNone/>
            </a:pPr>
            <a:r>
              <a:rPr lang="ru-RU" sz="2500" dirty="0">
                <a:solidFill>
                  <a:schemeClr val="tx1"/>
                </a:solidFill>
              </a:rPr>
              <a:t>2) </a:t>
            </a:r>
            <a:r>
              <a:rPr lang="ru-RU" sz="2500" b="1" dirty="0">
                <a:solidFill>
                  <a:schemeClr val="tx1"/>
                </a:solidFill>
              </a:rPr>
              <a:t>об отказе в размещении </a:t>
            </a:r>
            <a:r>
              <a:rPr lang="ru-RU" sz="2500" dirty="0">
                <a:solidFill>
                  <a:schemeClr val="tx1"/>
                </a:solidFill>
              </a:rPr>
              <a:t>таких информации и документов в реестре участников закупок, аккредитованных на электронной площадке, в случае</a:t>
            </a:r>
            <a:r>
              <a:rPr lang="ru-RU" sz="2500" dirty="0" smtClean="0">
                <a:solidFill>
                  <a:schemeClr val="tx1"/>
                </a:solidFill>
              </a:rPr>
              <a:t>:</a:t>
            </a:r>
          </a:p>
          <a:p>
            <a:endParaRPr lang="ru-RU" sz="2500" dirty="0">
              <a:solidFill>
                <a:schemeClr val="tx1"/>
              </a:solidFill>
            </a:endParaRPr>
          </a:p>
          <a:p>
            <a:pPr marL="114300" indent="0">
              <a:buNone/>
            </a:pPr>
            <a:r>
              <a:rPr lang="ru-RU" sz="2500" dirty="0">
                <a:solidFill>
                  <a:schemeClr val="tx1"/>
                </a:solidFill>
              </a:rPr>
              <a:t>а) </a:t>
            </a:r>
            <a:r>
              <a:rPr lang="ru-RU" sz="2500" b="1" dirty="0">
                <a:solidFill>
                  <a:schemeClr val="tx1"/>
                </a:solidFill>
              </a:rPr>
              <a:t>несоответствия перечня представленных информации и документов перечню, который установлен Постановлением Правительства РФ от 29.12.2021 № 2571</a:t>
            </a:r>
            <a:r>
              <a:rPr lang="ru-RU" sz="2500" dirty="0" smtClean="0">
                <a:solidFill>
                  <a:schemeClr val="tx1"/>
                </a:solidFill>
              </a:rPr>
              <a:t>;</a:t>
            </a:r>
          </a:p>
          <a:p>
            <a:endParaRPr lang="ru-RU" sz="2500" dirty="0">
              <a:solidFill>
                <a:schemeClr val="tx1"/>
              </a:solidFill>
            </a:endParaRPr>
          </a:p>
          <a:p>
            <a:pPr marL="114300" indent="0">
              <a:buNone/>
            </a:pPr>
            <a:r>
              <a:rPr lang="ru-RU" sz="2500" dirty="0">
                <a:solidFill>
                  <a:schemeClr val="tx1"/>
                </a:solidFill>
              </a:rPr>
              <a:t>б) </a:t>
            </a:r>
            <a:r>
              <a:rPr lang="ru-RU" sz="2500" b="1" dirty="0">
                <a:solidFill>
                  <a:schemeClr val="tx1"/>
                </a:solidFill>
              </a:rPr>
              <a:t>нарушения Правил взаимодействия участника закупки и оператора электронной площадки</a:t>
            </a:r>
            <a:r>
              <a:rPr lang="ru-RU" sz="2500" dirty="0">
                <a:solidFill>
                  <a:schemeClr val="tx1"/>
                </a:solidFill>
              </a:rPr>
              <a:t>, утвержденных постановлением Правительства РФ  от 14.09.2019  № 1202</a:t>
            </a:r>
            <a:r>
              <a:rPr lang="ru-RU" sz="2500" dirty="0" smtClean="0">
                <a:solidFill>
                  <a:schemeClr val="tx1"/>
                </a:solidFill>
              </a:rPr>
              <a:t>.</a:t>
            </a:r>
          </a:p>
          <a:p>
            <a:endParaRPr lang="ru-RU" sz="2500" dirty="0">
              <a:solidFill>
                <a:schemeClr val="tx1"/>
              </a:solidFill>
            </a:endParaRPr>
          </a:p>
          <a:p>
            <a:pPr marL="114300" indent="0">
              <a:buNone/>
            </a:pPr>
            <a:r>
              <a:rPr lang="ru-RU" sz="2500" dirty="0">
                <a:solidFill>
                  <a:schemeClr val="tx1"/>
                </a:solidFill>
              </a:rPr>
              <a:t>Оператор электронной площадки направляет участнику закупки уведомление о размещении или об отказе в размещении информации и документов в реестре участников закупок, аккредитованных на электронной площадке, </a:t>
            </a:r>
            <a:r>
              <a:rPr lang="ru-RU" sz="2500" b="1" u="sng" dirty="0">
                <a:solidFill>
                  <a:schemeClr val="tx1"/>
                </a:solidFill>
              </a:rPr>
              <a:t>в течение одного часа с момента принятия решения</a:t>
            </a:r>
            <a:r>
              <a:rPr lang="ru-RU" sz="2500" b="1" dirty="0" smtClean="0">
                <a:solidFill>
                  <a:schemeClr val="tx1"/>
                </a:solidFill>
              </a:rPr>
              <a:t>.</a:t>
            </a:r>
          </a:p>
          <a:p>
            <a:endParaRPr lang="ru-RU" sz="2500" dirty="0">
              <a:solidFill>
                <a:schemeClr val="tx1"/>
              </a:solidFill>
            </a:endParaRPr>
          </a:p>
          <a:p>
            <a:pPr marL="114300" indent="0">
              <a:buNone/>
            </a:pPr>
            <a:r>
              <a:rPr lang="ru-RU" sz="2500" dirty="0">
                <a:solidFill>
                  <a:schemeClr val="tx1"/>
                </a:solidFill>
              </a:rPr>
              <a:t>Участник закупки в случае внесения изменений в информацию и (или) документы, размещенные в реестре участников закупки, аккредитованных на электронной площадке, направляет оператору электронной площадки новые информацию и (или) документы. </a:t>
            </a:r>
            <a:r>
              <a:rPr lang="ru-RU" sz="2500" b="1" dirty="0">
                <a:solidFill>
                  <a:schemeClr val="tx1"/>
                </a:solidFill>
              </a:rPr>
              <a:t>Порядок направления и рассмотрения документов аналогичен первоначальному. </a:t>
            </a:r>
            <a:endParaRPr lang="ru-RU" sz="2500"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37782526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Сведения об участнике закупки в составе заявки</a:t>
            </a:r>
            <a:endParaRPr lang="ru-RU" sz="2000" b="1" dirty="0"/>
          </a:p>
        </p:txBody>
      </p:sp>
      <p:pic>
        <p:nvPicPr>
          <p:cNvPr id="7" name="Объект 6"/>
          <p:cNvPicPr>
            <a:picLocks noGrp="1"/>
          </p:cNvPicPr>
          <p:nvPr>
            <p:ph idx="1"/>
          </p:nvPr>
        </p:nvPicPr>
        <p:blipFill rotWithShape="1">
          <a:blip r:embed="rId2"/>
          <a:srcRect l="24286" t="22972" r="24185" b="12673"/>
          <a:stretch/>
        </p:blipFill>
        <p:spPr bwMode="auto">
          <a:xfrm>
            <a:off x="251520" y="1556792"/>
            <a:ext cx="8568952"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46724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Сведения об участнике закупки в составе заявки</a:t>
            </a:r>
            <a:endParaRPr lang="ru-RU" sz="2000" b="1" dirty="0"/>
          </a:p>
        </p:txBody>
      </p:sp>
      <p:sp>
        <p:nvSpPr>
          <p:cNvPr id="3" name="Объект 2"/>
          <p:cNvSpPr>
            <a:spLocks noGrp="1"/>
          </p:cNvSpPr>
          <p:nvPr>
            <p:ph idx="1"/>
          </p:nvPr>
        </p:nvSpPr>
        <p:spPr/>
        <p:txBody>
          <a:bodyPr/>
          <a:lstStyle/>
          <a:p>
            <a:endParaRPr lang="ru-RU"/>
          </a:p>
        </p:txBody>
      </p:sp>
      <p:pic>
        <p:nvPicPr>
          <p:cNvPr id="5" name="Рисунок 4"/>
          <p:cNvPicPr/>
          <p:nvPr/>
        </p:nvPicPr>
        <p:blipFill rotWithShape="1">
          <a:blip r:embed="rId2"/>
          <a:srcRect l="23410" t="30044" r="23566" b="8264"/>
          <a:stretch/>
        </p:blipFill>
        <p:spPr bwMode="auto">
          <a:xfrm>
            <a:off x="539552" y="1772816"/>
            <a:ext cx="8208912"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525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a:t>Случаи  обязательного установления заказчиком ЕДИНЫХ ТРЕБОВАНИЙ к участникам закупок при закупке у единственного поставщика (подрядчика, исполнителя)</a:t>
            </a:r>
          </a:p>
        </p:txBody>
      </p:sp>
      <p:sp>
        <p:nvSpPr>
          <p:cNvPr id="3" name="Объект 2"/>
          <p:cNvSpPr>
            <a:spLocks noGrp="1"/>
          </p:cNvSpPr>
          <p:nvPr>
            <p:ph idx="1"/>
          </p:nvPr>
        </p:nvSpPr>
        <p:spPr>
          <a:xfrm>
            <a:off x="457200" y="1628800"/>
            <a:ext cx="8219256" cy="4968552"/>
          </a:xfrm>
        </p:spPr>
        <p:txBody>
          <a:bodyPr>
            <a:noAutofit/>
          </a:bodyPr>
          <a:lstStyle/>
          <a:p>
            <a:pPr marL="137160" indent="0">
              <a:buNone/>
            </a:pPr>
            <a:r>
              <a:rPr lang="ru-RU" sz="1000" dirty="0" smtClean="0">
                <a:solidFill>
                  <a:schemeClr val="tx1"/>
                </a:solidFill>
              </a:rPr>
              <a:t>- заключение </a:t>
            </a:r>
            <a:r>
              <a:rPr lang="ru-RU" sz="1000" dirty="0">
                <a:solidFill>
                  <a:schemeClr val="tx1"/>
                </a:solidFill>
              </a:rPr>
              <a:t>контракта </a:t>
            </a:r>
            <a:r>
              <a:rPr lang="ru-RU" sz="1000" b="1" dirty="0">
                <a:solidFill>
                  <a:schemeClr val="tx1"/>
                </a:solidFill>
              </a:rPr>
              <a:t>на оказание услуг по реализации входных билетов и абонементов на посещение театрально-зрелищных, культурно-просветительных и зрелищно-развлекательных мероприятий, экскурсионных билетов и экскурсионных путевок </a:t>
            </a:r>
            <a:r>
              <a:rPr lang="ru-RU" sz="1000" dirty="0">
                <a:solidFill>
                  <a:schemeClr val="tx1"/>
                </a:solidFill>
              </a:rPr>
              <a:t>- бланков строгой </a:t>
            </a:r>
            <a:r>
              <a:rPr lang="ru-RU" sz="1000" dirty="0" smtClean="0">
                <a:solidFill>
                  <a:schemeClr val="tx1"/>
                </a:solidFill>
              </a:rPr>
              <a:t>отчетности (п.18 ч.1 ст. 93 44-ФЗ); </a:t>
            </a:r>
          </a:p>
          <a:p>
            <a:pPr marL="137160" indent="0">
              <a:buNone/>
            </a:pPr>
            <a:endParaRPr lang="ru-RU" sz="1000" dirty="0" smtClean="0">
              <a:solidFill>
                <a:schemeClr val="tx1"/>
              </a:solidFill>
            </a:endParaRPr>
          </a:p>
          <a:p>
            <a:pPr marL="137160" indent="0">
              <a:buNone/>
            </a:pPr>
            <a:r>
              <a:rPr lang="ru-RU" sz="1000" dirty="0" smtClean="0">
                <a:solidFill>
                  <a:schemeClr val="tx1"/>
                </a:solidFill>
              </a:rPr>
              <a:t>- осуществление </a:t>
            </a:r>
            <a:r>
              <a:rPr lang="ru-RU" sz="1000" dirty="0">
                <a:solidFill>
                  <a:schemeClr val="tx1"/>
                </a:solidFill>
              </a:rPr>
              <a:t>закупки товаров, работ, услуг </a:t>
            </a:r>
            <a:r>
              <a:rPr lang="ru-RU" sz="1000" b="1" dirty="0">
                <a:solidFill>
                  <a:schemeClr val="tx1"/>
                </a:solidFill>
              </a:rPr>
              <a:t>для подготовки и проведения выборов, референдума, осуществления деятельности избирательной комиссии, комиссии референдума</a:t>
            </a:r>
            <a:r>
              <a:rPr lang="ru-RU" sz="1000" dirty="0">
                <a:solidFill>
                  <a:schemeClr val="tx1"/>
                </a:solidFill>
              </a:rPr>
              <a:t>, за исключением случаев, предусмотренных пунктами 6, 7 и 9 части 2 статьи 1 настоящего Федерального закона. Перечень товаров, работ, услуг, закупки которых могут осуществляться в соответствии с настоящим пунктом, утверждается Правительством Российской Федерации по предложению Центральной избирательной комиссии Российской </a:t>
            </a:r>
            <a:r>
              <a:rPr lang="ru-RU" sz="1000" dirty="0" smtClean="0">
                <a:solidFill>
                  <a:schemeClr val="tx1"/>
                </a:solidFill>
              </a:rPr>
              <a:t>Федерации (п.30 ч.1 ст. 93 44-ФЗ);</a:t>
            </a:r>
          </a:p>
          <a:p>
            <a:pPr marL="137160" indent="0">
              <a:buNone/>
            </a:pPr>
            <a:endParaRPr lang="ru-RU" sz="1000" dirty="0" smtClean="0">
              <a:solidFill>
                <a:schemeClr val="tx1"/>
              </a:solidFill>
            </a:endParaRPr>
          </a:p>
          <a:p>
            <a:pPr marL="137160" indent="0">
              <a:buNone/>
            </a:pPr>
            <a:r>
              <a:rPr lang="ru-RU" sz="1000" dirty="0" smtClean="0">
                <a:solidFill>
                  <a:schemeClr val="tx1"/>
                </a:solidFill>
              </a:rPr>
              <a:t>- заключение </a:t>
            </a:r>
            <a:r>
              <a:rPr lang="ru-RU" sz="1000" dirty="0">
                <a:solidFill>
                  <a:schemeClr val="tx1"/>
                </a:solidFill>
              </a:rPr>
              <a:t>федеральным органом исполнительной власти, </a:t>
            </a:r>
            <a:r>
              <a:rPr lang="ru-RU" sz="1000" b="1" dirty="0">
                <a:solidFill>
                  <a:schemeClr val="tx1"/>
                </a:solidFill>
              </a:rPr>
              <a:t>осуществляющим функции по формированию официальной статистической информации </a:t>
            </a:r>
            <a:r>
              <a:rPr lang="ru-RU" sz="1000" dirty="0">
                <a:solidFill>
                  <a:schemeClr val="tx1"/>
                </a:solidFill>
              </a:rPr>
              <a:t>о социальных, экономических, демографических, экологических и других общественных процессах в Российской Федерации, </a:t>
            </a:r>
            <a:r>
              <a:rPr lang="ru-RU" sz="1000" b="1" dirty="0">
                <a:solidFill>
                  <a:schemeClr val="tx1"/>
                </a:solidFill>
              </a:rPr>
              <a:t>и его территориальными органами контрактов с физическими лицами на выполнение работ, связанных со сбором и с обработкой первичных статистических данных при проведении на территории Российской Федерации федерального статистического наблюдения в соответствии с законодательством Российской Федерации об официальном статистическом </a:t>
            </a:r>
            <a:r>
              <a:rPr lang="ru-RU" sz="1000" b="1" dirty="0" smtClean="0">
                <a:solidFill>
                  <a:schemeClr val="tx1"/>
                </a:solidFill>
              </a:rPr>
              <a:t>учете</a:t>
            </a:r>
            <a:r>
              <a:rPr lang="ru-RU" sz="1000" dirty="0">
                <a:solidFill>
                  <a:schemeClr val="tx1"/>
                </a:solidFill>
              </a:rPr>
              <a:t> </a:t>
            </a:r>
            <a:r>
              <a:rPr lang="ru-RU" sz="1000" dirty="0" smtClean="0">
                <a:solidFill>
                  <a:schemeClr val="tx1"/>
                </a:solidFill>
              </a:rPr>
              <a:t>(п.42 ч.1 ст. 93 44-ФЗ); </a:t>
            </a:r>
          </a:p>
          <a:p>
            <a:pPr marL="137160" indent="0">
              <a:buNone/>
            </a:pPr>
            <a:endParaRPr lang="ru-RU" sz="1000" dirty="0" smtClean="0">
              <a:solidFill>
                <a:schemeClr val="tx1"/>
              </a:solidFill>
            </a:endParaRPr>
          </a:p>
          <a:p>
            <a:pPr marL="137160" indent="0">
              <a:buNone/>
            </a:pPr>
            <a:r>
              <a:rPr lang="ru-RU" sz="1000" dirty="0" smtClean="0">
                <a:solidFill>
                  <a:schemeClr val="tx1"/>
                </a:solidFill>
              </a:rPr>
              <a:t>- осуществление </a:t>
            </a:r>
            <a:r>
              <a:rPr lang="ru-RU" sz="1000" dirty="0">
                <a:solidFill>
                  <a:schemeClr val="tx1"/>
                </a:solidFill>
              </a:rPr>
              <a:t>уполномоченным Правительством Российской Федерации федеральным органом исполнительной власти закупок </a:t>
            </a:r>
            <a:r>
              <a:rPr lang="ru-RU" sz="1000" b="1" dirty="0">
                <a:solidFill>
                  <a:schemeClr val="tx1"/>
                </a:solidFill>
              </a:rPr>
              <a:t>работ по изготовлению акцизных марок для маркировки табачной продукции, ввозимой в Российскую Федерацию, по ценам (тарифам)</a:t>
            </a:r>
            <a:r>
              <a:rPr lang="ru-RU" sz="1000" dirty="0">
                <a:solidFill>
                  <a:schemeClr val="tx1"/>
                </a:solidFill>
              </a:rPr>
              <a:t>, установленным в соответствии с законодательством Российской </a:t>
            </a:r>
            <a:r>
              <a:rPr lang="ru-RU" sz="1000" dirty="0" smtClean="0">
                <a:solidFill>
                  <a:schemeClr val="tx1"/>
                </a:solidFill>
              </a:rPr>
              <a:t>Федерации (п.49 ч.1 ст. 93 44-ФЗ);</a:t>
            </a:r>
          </a:p>
          <a:p>
            <a:pPr marL="137160" indent="0">
              <a:buNone/>
            </a:pPr>
            <a:endParaRPr lang="ru-RU" sz="1000" dirty="0" smtClean="0">
              <a:solidFill>
                <a:schemeClr val="tx1"/>
              </a:solidFill>
            </a:endParaRPr>
          </a:p>
          <a:p>
            <a:pPr marL="137160" indent="0">
              <a:buNone/>
            </a:pPr>
            <a:r>
              <a:rPr lang="ru-RU" sz="1000" dirty="0" smtClean="0">
                <a:solidFill>
                  <a:schemeClr val="tx1"/>
                </a:solidFill>
              </a:rPr>
              <a:t>- осуществление </a:t>
            </a:r>
            <a:r>
              <a:rPr lang="ru-RU" sz="1000" dirty="0">
                <a:solidFill>
                  <a:schemeClr val="tx1"/>
                </a:solidFill>
              </a:rPr>
              <a:t>закупки работ по модернизации информационных систем для информационно-правового обеспечения деятельности палат Федерального Собрания Российской Федерации и услуг по сопровождению таких </a:t>
            </a:r>
            <a:r>
              <a:rPr lang="ru-RU" sz="1000" dirty="0" smtClean="0">
                <a:solidFill>
                  <a:schemeClr val="tx1"/>
                </a:solidFill>
              </a:rPr>
              <a:t>систем (п.54 ч.1 ст. 93 44-ФЗ); </a:t>
            </a:r>
          </a:p>
          <a:p>
            <a:pPr marL="137160" indent="0">
              <a:buNone/>
            </a:pPr>
            <a:endParaRPr lang="ru-RU" sz="1000" dirty="0">
              <a:solidFill>
                <a:schemeClr val="tx1"/>
              </a:solidFill>
            </a:endParaRPr>
          </a:p>
          <a:p>
            <a:pPr marL="137160" indent="0">
              <a:buNone/>
            </a:pPr>
            <a:r>
              <a:rPr lang="ru-RU" sz="1050" dirty="0" smtClean="0">
                <a:solidFill>
                  <a:schemeClr val="tx1"/>
                </a:solidFill>
              </a:rPr>
              <a:t>- </a:t>
            </a:r>
            <a:r>
              <a:rPr lang="ru-RU" sz="1000" dirty="0" smtClean="0">
                <a:solidFill>
                  <a:schemeClr val="tx1"/>
                </a:solidFill>
              </a:rPr>
              <a:t>осуществление </a:t>
            </a:r>
            <a:r>
              <a:rPr lang="ru-RU" sz="1000" dirty="0">
                <a:solidFill>
                  <a:schemeClr val="tx1"/>
                </a:solidFill>
              </a:rPr>
              <a:t>закупок товаров, работ, услуг дипломатическим представительством, консульским учреждением Российской Федерации, торговым представительством Российской Федерации, представительством Российской Федерации при международных (межгосударственных, межправительственных) </a:t>
            </a:r>
            <a:r>
              <a:rPr lang="ru-RU" sz="1000" dirty="0" smtClean="0">
                <a:solidFill>
                  <a:schemeClr val="tx1"/>
                </a:solidFill>
              </a:rPr>
              <a:t>организациях (п.59 ч.1 ст. 93 44-ФЗ)</a:t>
            </a:r>
            <a:endParaRPr lang="ru-RU" sz="1000" dirty="0">
              <a:solidFill>
                <a:schemeClr val="tx1"/>
              </a:solidFill>
            </a:endParaRPr>
          </a:p>
          <a:p>
            <a:pPr marL="137160" indent="0">
              <a:buNone/>
            </a:pPr>
            <a:endParaRPr lang="ru-RU" sz="1050" dirty="0">
              <a:solidFill>
                <a:schemeClr val="tx1"/>
              </a:solidFill>
            </a:endParaRPr>
          </a:p>
          <a:p>
            <a:pPr marL="137160" indent="0">
              <a:buNone/>
            </a:pPr>
            <a:endParaRPr lang="ru-RU" sz="1200" dirty="0">
              <a:solidFill>
                <a:schemeClr val="tx1"/>
              </a:solidFill>
            </a:endParaRPr>
          </a:p>
          <a:p>
            <a:pPr marL="308610" indent="-171450">
              <a:buFontTx/>
              <a:buChar char="-"/>
            </a:pPr>
            <a:endParaRPr lang="ru-RU" sz="1200" dirty="0" smtClean="0">
              <a:solidFill>
                <a:schemeClr val="tx1"/>
              </a:solidFill>
            </a:endParaRPr>
          </a:p>
          <a:p>
            <a:pPr marL="308610" indent="-171450">
              <a:buFontTx/>
              <a:buChar char="-"/>
            </a:pPr>
            <a:endParaRPr lang="ru-RU" sz="1200" dirty="0">
              <a:solidFill>
                <a:schemeClr val="tx1"/>
              </a:solidFill>
            </a:endParaRPr>
          </a:p>
          <a:p>
            <a:pPr marL="308610" indent="-171450">
              <a:buFontTx/>
              <a:buChar char="-"/>
            </a:pPr>
            <a:endParaRPr lang="ru-RU" sz="1200" dirty="0">
              <a:solidFill>
                <a:schemeClr val="tx1"/>
              </a:solidFill>
            </a:endParaRPr>
          </a:p>
          <a:p>
            <a:pPr marL="137160" indent="0">
              <a:buNone/>
            </a:pPr>
            <a:endParaRPr lang="ru-RU" sz="1200" dirty="0">
              <a:solidFill>
                <a:schemeClr val="tx1"/>
              </a:solidFill>
            </a:endParaRPr>
          </a:p>
        </p:txBody>
      </p:sp>
    </p:spTree>
    <p:extLst>
      <p:ext uri="{BB962C8B-B14F-4D97-AF65-F5344CB8AC3E}">
        <p14:creationId xmlns:p14="http://schemas.microsoft.com/office/powerpoint/2010/main" val="2047488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Сведения об участнике закупки в составе заявки</a:t>
            </a:r>
            <a:endParaRPr lang="ru-RU" sz="2000" b="1" dirty="0"/>
          </a:p>
        </p:txBody>
      </p:sp>
      <p:pic>
        <p:nvPicPr>
          <p:cNvPr id="6" name="Объект 5"/>
          <p:cNvPicPr>
            <a:picLocks noGrp="1"/>
          </p:cNvPicPr>
          <p:nvPr>
            <p:ph idx="1"/>
          </p:nvPr>
        </p:nvPicPr>
        <p:blipFill rotWithShape="1">
          <a:blip r:embed="rId2"/>
          <a:srcRect l="7287" t="29768" r="48837" b="40496"/>
          <a:stretch/>
        </p:blipFill>
        <p:spPr bwMode="auto">
          <a:xfrm>
            <a:off x="179512" y="1772816"/>
            <a:ext cx="8784976" cy="4320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28539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115888"/>
            <a:ext cx="8785225" cy="6626225"/>
          </a:xfrm>
        </p:spPr>
        <p:txBody>
          <a:bodyPr>
            <a:normAutofit/>
          </a:bodyPr>
          <a:lstStyle/>
          <a:p>
            <a:r>
              <a:rPr lang="ru-RU" b="1" dirty="0" smtClean="0">
                <a:latin typeface="Century Gothic (Основной текст)"/>
              </a:rPr>
              <a:t>Спасибо за внимание!</a:t>
            </a:r>
            <a:br>
              <a:rPr lang="ru-RU" b="1" dirty="0" smtClean="0">
                <a:latin typeface="Century Gothic (Основной текст)"/>
              </a:rPr>
            </a:br>
            <a:r>
              <a:rPr lang="ru-RU" b="1">
                <a:latin typeface="Century Gothic (Основной текст)"/>
              </a:rPr>
              <a:t/>
            </a:r>
            <a:br>
              <a:rPr lang="ru-RU" b="1">
                <a:latin typeface="Century Gothic (Основной текст)"/>
              </a:rPr>
            </a:br>
            <a:r>
              <a:rPr lang="ru-RU" b="1" smtClean="0">
                <a:latin typeface="Century Gothic (Основной текст)"/>
              </a:rPr>
              <a:t/>
            </a:r>
            <a:br>
              <a:rPr lang="ru-RU" b="1" smtClean="0">
                <a:latin typeface="Century Gothic (Основной текст)"/>
              </a:rPr>
            </a:br>
            <a:r>
              <a:rPr lang="ru-RU" b="1" dirty="0" smtClean="0">
                <a:latin typeface="+mn-lt"/>
              </a:rPr>
              <a:t/>
            </a:r>
            <a:br>
              <a:rPr lang="ru-RU" b="1" dirty="0" smtClean="0">
                <a:latin typeface="+mn-lt"/>
              </a:rPr>
            </a:br>
            <a:r>
              <a:rPr lang="ru-RU" sz="2400" dirty="0" smtClean="0">
                <a:solidFill>
                  <a:schemeClr val="tx2">
                    <a:lumMod val="50000"/>
                  </a:schemeClr>
                </a:solidFill>
                <a:latin typeface="Century Gothic (Основной текст)"/>
              </a:rPr>
              <a:t>Скибина Ольга</a:t>
            </a:r>
            <a:br>
              <a:rPr lang="ru-RU" sz="2400" dirty="0" smtClean="0">
                <a:solidFill>
                  <a:schemeClr val="tx2">
                    <a:lumMod val="50000"/>
                  </a:schemeClr>
                </a:solidFill>
                <a:latin typeface="Century Gothic (Основной текст)"/>
              </a:rPr>
            </a:br>
            <a:r>
              <a:rPr lang="en-US" sz="2400" dirty="0" smtClean="0">
                <a:solidFill>
                  <a:schemeClr val="tx2">
                    <a:lumMod val="50000"/>
                  </a:schemeClr>
                </a:solidFill>
                <a:latin typeface="Century Gothic (Основной текст)"/>
              </a:rPr>
              <a:t/>
            </a:r>
            <a:br>
              <a:rPr lang="en-US" sz="2400" dirty="0" smtClean="0">
                <a:solidFill>
                  <a:schemeClr val="tx2">
                    <a:lumMod val="50000"/>
                  </a:schemeClr>
                </a:solidFill>
                <a:latin typeface="Century Gothic (Основной текст)"/>
              </a:rPr>
            </a:br>
            <a:r>
              <a:rPr lang="en-US" sz="2400" cap="none" dirty="0" smtClean="0">
                <a:solidFill>
                  <a:schemeClr val="tx2">
                    <a:lumMod val="50000"/>
                  </a:schemeClr>
                </a:solidFill>
                <a:latin typeface="Century Gothic (Основной текст)"/>
              </a:rPr>
              <a:t>E-mail</a:t>
            </a:r>
            <a:r>
              <a:rPr lang="ru-RU" sz="2400" cap="none" dirty="0" smtClean="0">
                <a:solidFill>
                  <a:schemeClr val="tx2">
                    <a:lumMod val="50000"/>
                  </a:schemeClr>
                </a:solidFill>
                <a:latin typeface="Century Gothic (Основной текст)"/>
              </a:rPr>
              <a:t>: </a:t>
            </a:r>
            <a:r>
              <a:rPr lang="en-US" sz="2400" cap="none" dirty="0" smtClean="0">
                <a:solidFill>
                  <a:schemeClr val="tx2">
                    <a:lumMod val="50000"/>
                  </a:schemeClr>
                </a:solidFill>
                <a:latin typeface="Century Gothic (Основной текст)"/>
              </a:rPr>
              <a:t>OlgaSkibina1@yandex.ru</a:t>
            </a:r>
            <a:r>
              <a:rPr lang="ru-RU" sz="2400" cap="none" dirty="0" smtClean="0">
                <a:solidFill>
                  <a:schemeClr val="tx2">
                    <a:lumMod val="50000"/>
                  </a:schemeClr>
                </a:solidFill>
                <a:latin typeface="Century Gothic (Основной текст)"/>
              </a:rPr>
              <a:t/>
            </a:r>
            <a:br>
              <a:rPr lang="ru-RU" sz="2400" cap="none" dirty="0" smtClean="0">
                <a:solidFill>
                  <a:schemeClr val="tx2">
                    <a:lumMod val="50000"/>
                  </a:schemeClr>
                </a:solidFill>
                <a:latin typeface="Century Gothic (Основной текст)"/>
              </a:rPr>
            </a:br>
            <a:r>
              <a:rPr lang="ru-RU" sz="2400" cap="none" dirty="0">
                <a:solidFill>
                  <a:schemeClr val="tx2">
                    <a:lumMod val="50000"/>
                  </a:schemeClr>
                </a:solidFill>
                <a:latin typeface="Century Gothic (Основной текст)"/>
              </a:rPr>
              <a:t>Тел: +7 (4722) 32-86-69 </a:t>
            </a:r>
          </a:p>
        </p:txBody>
      </p:sp>
    </p:spTree>
    <p:extLst>
      <p:ext uri="{BB962C8B-B14F-4D97-AF65-F5344CB8AC3E}">
        <p14:creationId xmlns:p14="http://schemas.microsoft.com/office/powerpoint/2010/main" val="2210963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400" b="1" dirty="0"/>
              <a:t>Правовое регулирование </a:t>
            </a:r>
            <a:r>
              <a:rPr lang="ru-RU" sz="2400" b="1" dirty="0" smtClean="0"/>
              <a:t/>
            </a:r>
            <a:br>
              <a:rPr lang="ru-RU" sz="2400" b="1" dirty="0" smtClean="0"/>
            </a:br>
            <a:r>
              <a:rPr lang="ru-RU" sz="2400" b="1" dirty="0" smtClean="0"/>
              <a:t>установления </a:t>
            </a:r>
            <a:r>
              <a:rPr lang="ru-RU" sz="2400" b="1" dirty="0"/>
              <a:t>требований к участникам </a:t>
            </a:r>
            <a:br>
              <a:rPr lang="ru-RU" sz="2400" b="1" dirty="0"/>
            </a:br>
            <a:r>
              <a:rPr lang="ru-RU" sz="2400" b="1" dirty="0"/>
              <a:t>закупок</a:t>
            </a:r>
          </a:p>
        </p:txBody>
      </p:sp>
      <p:sp>
        <p:nvSpPr>
          <p:cNvPr id="3" name="Объект 2"/>
          <p:cNvSpPr>
            <a:spLocks noGrp="1"/>
          </p:cNvSpPr>
          <p:nvPr>
            <p:ph idx="1"/>
          </p:nvPr>
        </p:nvSpPr>
        <p:spPr>
          <a:xfrm>
            <a:off x="457200" y="1700808"/>
            <a:ext cx="8219256" cy="4896544"/>
          </a:xfrm>
        </p:spPr>
        <p:txBody>
          <a:bodyPr>
            <a:noAutofit/>
          </a:bodyPr>
          <a:lstStyle/>
          <a:p>
            <a:pPr marL="137160" indent="0">
              <a:buNone/>
            </a:pPr>
            <a:endParaRPr lang="ru-RU" sz="1200" dirty="0" smtClean="0">
              <a:solidFill>
                <a:schemeClr val="tx1"/>
              </a:solidFill>
            </a:endParaRPr>
          </a:p>
          <a:p>
            <a:pPr marL="137160" indent="0">
              <a:buNone/>
            </a:pPr>
            <a:r>
              <a:rPr lang="ru-RU" sz="1800" dirty="0" smtClean="0">
                <a:solidFill>
                  <a:schemeClr val="tx1"/>
                </a:solidFill>
              </a:rPr>
              <a:t>При </a:t>
            </a:r>
            <a:r>
              <a:rPr lang="ru-RU" sz="1800" dirty="0">
                <a:solidFill>
                  <a:schemeClr val="tx1"/>
                </a:solidFill>
              </a:rPr>
              <a:t>установлении требований к участнику закупки в рамках реализации Закона № 44-ФЗ </a:t>
            </a:r>
            <a:r>
              <a:rPr lang="ru-RU" sz="1800" b="1" dirty="0" smtClean="0">
                <a:solidFill>
                  <a:schemeClr val="tx1"/>
                </a:solidFill>
              </a:rPr>
              <a:t>заказчик руководствуется</a:t>
            </a:r>
            <a:r>
              <a:rPr lang="ru-RU" sz="1800" dirty="0" smtClean="0">
                <a:solidFill>
                  <a:schemeClr val="tx1"/>
                </a:solidFill>
              </a:rPr>
              <a:t>: </a:t>
            </a:r>
          </a:p>
          <a:p>
            <a:pPr marL="137160" indent="0">
              <a:buNone/>
            </a:pPr>
            <a:endParaRPr lang="ru-RU" sz="1800" dirty="0" smtClean="0">
              <a:solidFill>
                <a:schemeClr val="tx1"/>
              </a:solidFill>
            </a:endParaRPr>
          </a:p>
          <a:p>
            <a:pPr marL="308610" indent="-171450">
              <a:buFontTx/>
              <a:buChar char="-"/>
            </a:pPr>
            <a:r>
              <a:rPr lang="ru-RU" sz="1800" b="1" dirty="0" smtClean="0">
                <a:solidFill>
                  <a:schemeClr val="tx1"/>
                </a:solidFill>
              </a:rPr>
              <a:t>ст</a:t>
            </a:r>
            <a:r>
              <a:rPr lang="ru-RU" sz="1800" b="1" dirty="0">
                <a:solidFill>
                  <a:schemeClr val="tx1"/>
                </a:solidFill>
              </a:rPr>
              <a:t>. 31 Закона № 44-ФЗ</a:t>
            </a:r>
            <a:r>
              <a:rPr lang="ru-RU" sz="1800" dirty="0" smtClean="0">
                <a:solidFill>
                  <a:schemeClr val="tx1"/>
                </a:solidFill>
              </a:rPr>
              <a:t>;</a:t>
            </a:r>
          </a:p>
          <a:p>
            <a:pPr marL="308610" indent="-171450">
              <a:buFontTx/>
              <a:buChar char="-"/>
            </a:pPr>
            <a:endParaRPr lang="ru-RU" sz="1800" dirty="0" smtClean="0">
              <a:solidFill>
                <a:schemeClr val="tx1"/>
              </a:solidFill>
            </a:endParaRPr>
          </a:p>
          <a:p>
            <a:pPr marL="308610" indent="-171450">
              <a:buFontTx/>
              <a:buChar char="-"/>
            </a:pPr>
            <a:r>
              <a:rPr lang="ru-RU" sz="1800" b="1" dirty="0" smtClean="0">
                <a:solidFill>
                  <a:schemeClr val="tx1"/>
                </a:solidFill>
              </a:rPr>
              <a:t>Постановлением </a:t>
            </a:r>
            <a:r>
              <a:rPr lang="ru-RU" sz="1800" b="1" dirty="0">
                <a:solidFill>
                  <a:schemeClr val="tx1"/>
                </a:solidFill>
              </a:rPr>
              <a:t>Правительства РФ от 29.12.2021 </a:t>
            </a:r>
            <a:r>
              <a:rPr lang="ru-RU" sz="1800" b="1" dirty="0" smtClean="0">
                <a:solidFill>
                  <a:schemeClr val="tx1"/>
                </a:solidFill>
              </a:rPr>
              <a:t>№ </a:t>
            </a:r>
            <a:r>
              <a:rPr lang="ru-RU" sz="1800" b="1" dirty="0">
                <a:solidFill>
                  <a:schemeClr val="tx1"/>
                </a:solidFill>
              </a:rPr>
              <a:t>2571 </a:t>
            </a:r>
            <a:r>
              <a:rPr lang="ru-RU" sz="1800" b="1" dirty="0" smtClean="0">
                <a:solidFill>
                  <a:schemeClr val="tx1"/>
                </a:solidFill>
              </a:rPr>
              <a:t>                     </a:t>
            </a:r>
            <a:r>
              <a:rPr lang="ru-RU" sz="1800" dirty="0" smtClean="0">
                <a:solidFill>
                  <a:schemeClr val="tx1"/>
                </a:solidFill>
              </a:rPr>
              <a:t>«О </a:t>
            </a:r>
            <a:r>
              <a:rPr lang="ru-RU" sz="1800" dirty="0">
                <a:solidFill>
                  <a:schemeClr val="tx1"/>
                </a:solidFill>
              </a:rPr>
              <a:t>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a:t>
            </a:r>
            <a:r>
              <a:rPr lang="ru-RU" sz="1800" dirty="0" smtClean="0">
                <a:solidFill>
                  <a:schemeClr val="tx1"/>
                </a:solidFill>
              </a:rPr>
              <a:t>Федерации»</a:t>
            </a:r>
          </a:p>
          <a:p>
            <a:pPr marL="308610" indent="-171450">
              <a:buFontTx/>
              <a:buChar char="-"/>
            </a:pPr>
            <a:endParaRPr lang="ru-RU" sz="1800" dirty="0" smtClean="0">
              <a:solidFill>
                <a:schemeClr val="tx1"/>
              </a:solidFill>
            </a:endParaRPr>
          </a:p>
        </p:txBody>
      </p:sp>
    </p:spTree>
    <p:extLst>
      <p:ext uri="{BB962C8B-B14F-4D97-AF65-F5344CB8AC3E}">
        <p14:creationId xmlns:p14="http://schemas.microsoft.com/office/powerpoint/2010/main" val="224520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600" b="1" dirty="0"/>
              <a:t>Единые требования. Соответствие требованиям, установленным в соответствии с законодательством Российской Федерации (п. 1 ч. 1 ст. 31 44-ФЗ)</a:t>
            </a:r>
            <a:br>
              <a:rPr lang="ru-RU" sz="1600" b="1" dirty="0"/>
            </a:br>
            <a:endParaRPr lang="ru-RU" sz="16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600" dirty="0" smtClean="0">
                <a:solidFill>
                  <a:schemeClr val="tx1"/>
                </a:solidFill>
              </a:rPr>
              <a:t>1) </a:t>
            </a:r>
            <a:r>
              <a:rPr lang="ru-RU" sz="1600" b="1" dirty="0" smtClean="0">
                <a:solidFill>
                  <a:schemeClr val="bg2">
                    <a:lumMod val="50000"/>
                  </a:schemeClr>
                </a:solidFill>
              </a:rPr>
              <a:t>Соответствие требованиям, </a:t>
            </a:r>
            <a:r>
              <a:rPr lang="ru-RU" sz="1600" b="1" dirty="0">
                <a:solidFill>
                  <a:schemeClr val="bg2">
                    <a:lumMod val="50000"/>
                  </a:schemeClr>
                </a:solidFill>
              </a:rPr>
              <a:t>установленным в соответствии с законодательством Российской Федерации </a:t>
            </a:r>
            <a:r>
              <a:rPr lang="ru-RU" sz="1600" dirty="0">
                <a:solidFill>
                  <a:schemeClr val="tx1"/>
                </a:solidFill>
              </a:rPr>
              <a:t>к лицам, осуществляющим поставку товара, выполнение работы, оказание услуги, являющихся объектом </a:t>
            </a:r>
            <a:r>
              <a:rPr lang="ru-RU" sz="1600" dirty="0" smtClean="0">
                <a:solidFill>
                  <a:schemeClr val="tx1"/>
                </a:solidFill>
              </a:rPr>
              <a:t>закупки (специальная правоспособность: наличие лицензии, членство в СРО, аккредитация и </a:t>
            </a:r>
            <a:r>
              <a:rPr lang="ru-RU" sz="1600" dirty="0">
                <a:solidFill>
                  <a:schemeClr val="tx1"/>
                </a:solidFill>
              </a:rPr>
              <a:t>проч.) (п. </a:t>
            </a:r>
            <a:r>
              <a:rPr lang="ru-RU" sz="1600" dirty="0" smtClean="0">
                <a:solidFill>
                  <a:schemeClr val="tx1"/>
                </a:solidFill>
              </a:rPr>
              <a:t>1 </a:t>
            </a:r>
            <a:r>
              <a:rPr lang="ru-RU" sz="1600" dirty="0">
                <a:solidFill>
                  <a:schemeClr val="tx1"/>
                </a:solidFill>
              </a:rPr>
              <a:t>ч. </a:t>
            </a:r>
            <a:r>
              <a:rPr lang="ru-RU" sz="1600" dirty="0" smtClean="0">
                <a:solidFill>
                  <a:schemeClr val="tx1"/>
                </a:solidFill>
              </a:rPr>
              <a:t>1 ст. 31 44-ФЗ)</a:t>
            </a:r>
            <a:endParaRPr lang="ru-RU" sz="1600" dirty="0">
              <a:solidFill>
                <a:schemeClr val="tx1"/>
              </a:solidFill>
            </a:endParaRPr>
          </a:p>
          <a:p>
            <a:pPr marL="137160" indent="0">
              <a:buNone/>
            </a:pPr>
            <a:endParaRPr lang="ru-RU" sz="1600" dirty="0" smtClean="0">
              <a:solidFill>
                <a:schemeClr val="tx1"/>
              </a:solidFill>
            </a:endParaRPr>
          </a:p>
          <a:p>
            <a:pPr marL="137160" indent="0">
              <a:buNone/>
            </a:pPr>
            <a:r>
              <a:rPr lang="ru-RU" sz="1600" dirty="0" smtClean="0">
                <a:solidFill>
                  <a:schemeClr val="tx1"/>
                </a:solidFill>
              </a:rPr>
              <a:t>Подпунктом  </a:t>
            </a:r>
            <a:r>
              <a:rPr lang="ru-RU" sz="1600" dirty="0">
                <a:solidFill>
                  <a:schemeClr val="tx1"/>
                </a:solidFill>
              </a:rPr>
              <a:t>«н» пункта 1  части 1 статьи 43 Федерального закона </a:t>
            </a:r>
            <a:r>
              <a:rPr lang="ru-RU" sz="1600" dirty="0" smtClean="0">
                <a:solidFill>
                  <a:schemeClr val="tx1"/>
                </a:solidFill>
              </a:rPr>
              <a:t>№ </a:t>
            </a:r>
            <a:r>
              <a:rPr lang="ru-RU" sz="1600" dirty="0">
                <a:solidFill>
                  <a:schemeClr val="tx1"/>
                </a:solidFill>
              </a:rPr>
              <a:t>44-ФЗ </a:t>
            </a:r>
            <a:r>
              <a:rPr lang="ru-RU" sz="1600" dirty="0" smtClean="0">
                <a:solidFill>
                  <a:schemeClr val="tx1"/>
                </a:solidFill>
              </a:rPr>
              <a:t>предусмотрено</a:t>
            </a:r>
            <a:r>
              <a:rPr lang="ru-RU" sz="1600" dirty="0">
                <a:solidFill>
                  <a:schemeClr val="tx1"/>
                </a:solidFill>
              </a:rPr>
              <a:t>, что для участия в конкурентном способе заявка на участие в закупке, если иное не предусмотрено указанным Федеральным законом, должна содержать  информацию и документы об участнике закупки, а именно: документы, подтверждающие соответствие участника закупки требованиям, установленным пунктом 1 части 1 статьи 31 Закона о контрактной системе.            </a:t>
            </a:r>
          </a:p>
          <a:p>
            <a:pPr marL="137160" indent="0">
              <a:buNone/>
            </a:pPr>
            <a:endParaRPr lang="ru-RU" sz="1600" dirty="0" smtClean="0">
              <a:solidFill>
                <a:schemeClr val="tx1"/>
              </a:solidFill>
            </a:endParaRPr>
          </a:p>
          <a:p>
            <a:pPr marL="137160" indent="0">
              <a:buNone/>
            </a:pPr>
            <a:r>
              <a:rPr lang="ru-RU" sz="1600" dirty="0" smtClean="0">
                <a:solidFill>
                  <a:schemeClr val="tx1"/>
                </a:solidFill>
              </a:rPr>
              <a:t>В </a:t>
            </a:r>
            <a:r>
              <a:rPr lang="ru-RU" sz="1600" dirty="0">
                <a:solidFill>
                  <a:schemeClr val="tx1"/>
                </a:solidFill>
              </a:rPr>
              <a:t>силу части 8 статьи  31 Закона о контрактной системе </a:t>
            </a:r>
            <a:r>
              <a:rPr lang="ru-RU" sz="1600" b="1" dirty="0">
                <a:solidFill>
                  <a:schemeClr val="tx1"/>
                </a:solidFill>
              </a:rPr>
              <a:t>комиссия по осуществлению закупок </a:t>
            </a:r>
            <a:r>
              <a:rPr lang="ru-RU" sz="1600" b="1" u="sng" dirty="0">
                <a:solidFill>
                  <a:schemeClr val="tx1"/>
                </a:solidFill>
              </a:rPr>
              <a:t>обязана проверить </a:t>
            </a:r>
            <a:r>
              <a:rPr lang="ru-RU" sz="1600" b="1" dirty="0">
                <a:solidFill>
                  <a:schemeClr val="tx1"/>
                </a:solidFill>
              </a:rPr>
              <a:t>соответствие участников закупок указанному </a:t>
            </a:r>
            <a:r>
              <a:rPr lang="ru-RU" sz="1600" b="1" dirty="0" smtClean="0">
                <a:solidFill>
                  <a:schemeClr val="tx1"/>
                </a:solidFill>
              </a:rPr>
              <a:t>требованию!!! </a:t>
            </a:r>
            <a:endParaRPr lang="ru-RU" sz="1600" b="1" dirty="0">
              <a:solidFill>
                <a:schemeClr val="tx1"/>
              </a:solidFill>
            </a:endParaRPr>
          </a:p>
          <a:p>
            <a:pPr marL="137160" indent="0">
              <a:buNone/>
            </a:pPr>
            <a:endParaRPr lang="ru-RU" sz="1400" dirty="0" smtClean="0">
              <a:solidFill>
                <a:schemeClr val="tx1"/>
              </a:solidFill>
            </a:endParaRPr>
          </a:p>
        </p:txBody>
      </p:sp>
    </p:spTree>
    <p:extLst>
      <p:ext uri="{BB962C8B-B14F-4D97-AF65-F5344CB8AC3E}">
        <p14:creationId xmlns:p14="http://schemas.microsoft.com/office/powerpoint/2010/main" val="299794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800" b="1" dirty="0"/>
              <a:t>Соответствие требованиям, установленным </a:t>
            </a:r>
            <a:r>
              <a:rPr lang="ru-RU" sz="1800" b="1" dirty="0" smtClean="0"/>
              <a:t/>
            </a:r>
            <a:br>
              <a:rPr lang="ru-RU" sz="1800" b="1" dirty="0" smtClean="0"/>
            </a:br>
            <a:r>
              <a:rPr lang="ru-RU" sz="1800" b="1" dirty="0" smtClean="0"/>
              <a:t>в </a:t>
            </a:r>
            <a:r>
              <a:rPr lang="ru-RU" sz="1800" b="1" dirty="0"/>
              <a:t>соответствии с законодательством Российской </a:t>
            </a:r>
            <a:r>
              <a:rPr lang="ru-RU" sz="1800" b="1" dirty="0" smtClean="0"/>
              <a:t>Федерации.  примеры </a:t>
            </a:r>
            <a:endParaRPr lang="ru-RU" sz="1800" b="1" dirty="0"/>
          </a:p>
        </p:txBody>
      </p:sp>
      <p:sp>
        <p:nvSpPr>
          <p:cNvPr id="3" name="Объект 2"/>
          <p:cNvSpPr>
            <a:spLocks noGrp="1"/>
          </p:cNvSpPr>
          <p:nvPr>
            <p:ph idx="1"/>
          </p:nvPr>
        </p:nvSpPr>
        <p:spPr>
          <a:xfrm>
            <a:off x="457200" y="1752600"/>
            <a:ext cx="8219256" cy="4916760"/>
          </a:xfrm>
        </p:spPr>
        <p:txBody>
          <a:bodyPr>
            <a:noAutofit/>
          </a:bodyPr>
          <a:lstStyle/>
          <a:p>
            <a:pPr marL="137160" indent="0">
              <a:buNone/>
            </a:pPr>
            <a:r>
              <a:rPr lang="ru-RU" sz="1600" dirty="0" smtClean="0">
                <a:solidFill>
                  <a:schemeClr val="tx1"/>
                </a:solidFill>
              </a:rPr>
              <a:t>- </a:t>
            </a:r>
            <a:r>
              <a:rPr lang="ru-RU" sz="1600" b="1" dirty="0" smtClean="0">
                <a:solidFill>
                  <a:schemeClr val="tx1"/>
                </a:solidFill>
              </a:rPr>
              <a:t>Саморегулирование в </a:t>
            </a:r>
            <a:r>
              <a:rPr lang="ru-RU" sz="1600" b="1" dirty="0">
                <a:solidFill>
                  <a:schemeClr val="tx1"/>
                </a:solidFill>
              </a:rPr>
              <a:t>области инженерных изысканий, архитектурно-строительного проектирования, строительства, реконструкции, капитального ремонта, сноса объектов капитального строительства</a:t>
            </a:r>
          </a:p>
          <a:p>
            <a:pPr marL="137160" indent="0">
              <a:buNone/>
            </a:pPr>
            <a:endParaRPr lang="ru-RU" sz="1600" dirty="0" smtClean="0">
              <a:solidFill>
                <a:schemeClr val="tx1"/>
              </a:solidFill>
            </a:endParaRPr>
          </a:p>
          <a:p>
            <a:pPr marL="137160" indent="0">
              <a:buNone/>
            </a:pPr>
            <a:r>
              <a:rPr lang="ru-RU" sz="1600" dirty="0" smtClean="0">
                <a:solidFill>
                  <a:schemeClr val="tx1"/>
                </a:solidFill>
              </a:rPr>
              <a:t>В </a:t>
            </a:r>
            <a:r>
              <a:rPr lang="ru-RU" sz="1600" dirty="0">
                <a:solidFill>
                  <a:schemeClr val="tx1"/>
                </a:solidFill>
              </a:rPr>
              <a:t>качестве подтверждения членства в саморегулируемой организации </a:t>
            </a:r>
            <a:r>
              <a:rPr lang="ru-RU" sz="1600" dirty="0" smtClean="0">
                <a:solidFill>
                  <a:schemeClr val="tx1"/>
                </a:solidFill>
              </a:rPr>
              <a:t>участник закупки представляет выписку из реестра членов в </a:t>
            </a:r>
            <a:r>
              <a:rPr lang="ru-RU" sz="1600" dirty="0">
                <a:solidFill>
                  <a:schemeClr val="tx1"/>
                </a:solidFill>
              </a:rPr>
              <a:t>СРО. </a:t>
            </a:r>
            <a:r>
              <a:rPr lang="ru-RU" sz="1600" dirty="0" smtClean="0">
                <a:solidFill>
                  <a:schemeClr val="tx1"/>
                </a:solidFill>
              </a:rPr>
              <a:t>                  Форма выписки утверждена Приказом </a:t>
            </a:r>
            <a:r>
              <a:rPr lang="ru-RU" sz="1600" dirty="0" err="1">
                <a:solidFill>
                  <a:schemeClr val="tx1"/>
                </a:solidFill>
              </a:rPr>
              <a:t>Ростехнадзора</a:t>
            </a:r>
            <a:r>
              <a:rPr lang="ru-RU" sz="1600" dirty="0">
                <a:solidFill>
                  <a:schemeClr val="tx1"/>
                </a:solidFill>
              </a:rPr>
              <a:t> от 04.03.2019 </a:t>
            </a:r>
            <a:r>
              <a:rPr lang="ru-RU" sz="1600" dirty="0" smtClean="0">
                <a:solidFill>
                  <a:schemeClr val="tx1"/>
                </a:solidFill>
              </a:rPr>
              <a:t>№ </a:t>
            </a:r>
            <a:r>
              <a:rPr lang="ru-RU" sz="1600" dirty="0">
                <a:solidFill>
                  <a:schemeClr val="tx1"/>
                </a:solidFill>
              </a:rPr>
              <a:t>86</a:t>
            </a:r>
          </a:p>
          <a:p>
            <a:pPr marL="137160" indent="0">
              <a:buNone/>
            </a:pPr>
            <a:r>
              <a:rPr lang="ru-RU" sz="1600" dirty="0" smtClean="0">
                <a:solidFill>
                  <a:schemeClr val="tx1"/>
                </a:solidFill>
              </a:rPr>
              <a:t>«Об </a:t>
            </a:r>
            <a:r>
              <a:rPr lang="ru-RU" sz="1600" dirty="0">
                <a:solidFill>
                  <a:schemeClr val="tx1"/>
                </a:solidFill>
              </a:rPr>
              <a:t>утверждении формы выписки из реестра членов саморегулируемой </a:t>
            </a:r>
            <a:r>
              <a:rPr lang="ru-RU" sz="1600" dirty="0" smtClean="0">
                <a:solidFill>
                  <a:schemeClr val="tx1"/>
                </a:solidFill>
              </a:rPr>
              <a:t>организации»</a:t>
            </a:r>
          </a:p>
          <a:p>
            <a:pPr marL="137160" indent="0">
              <a:buNone/>
            </a:pPr>
            <a:endParaRPr lang="ru-RU" sz="1600" dirty="0">
              <a:solidFill>
                <a:schemeClr val="tx1"/>
              </a:solidFill>
            </a:endParaRPr>
          </a:p>
          <a:p>
            <a:pPr marL="137160" indent="0">
              <a:buNone/>
            </a:pPr>
            <a:r>
              <a:rPr lang="ru-RU" sz="1600" dirty="0">
                <a:solidFill>
                  <a:schemeClr val="tx1"/>
                </a:solidFill>
              </a:rPr>
              <a:t>Саморегулируемая организация обязана вести реестр членов саморегулируемой организации. Ведение такого реестра может осуществляться в составе единого реестра членов саморегулируемых организаций при условии размещения саморегулируемой организацией такого реестра членов саморегулируемой организации на своем сайте в сети </a:t>
            </a:r>
            <a:r>
              <a:rPr lang="ru-RU" sz="1600" dirty="0" smtClean="0">
                <a:solidFill>
                  <a:schemeClr val="tx1"/>
                </a:solidFill>
              </a:rPr>
              <a:t>«Интернет» (ст. 55.17 ГрК РФ).</a:t>
            </a:r>
            <a:endParaRPr lang="ru-RU" sz="1600" dirty="0">
              <a:solidFill>
                <a:schemeClr val="tx1"/>
              </a:solidFill>
            </a:endParaRPr>
          </a:p>
          <a:p>
            <a:pPr marL="137160" indent="0">
              <a:buNone/>
            </a:pPr>
            <a:endParaRPr lang="ru-RU" sz="1600" dirty="0" smtClean="0">
              <a:solidFill>
                <a:schemeClr val="tx1"/>
              </a:solidFill>
            </a:endParaRPr>
          </a:p>
        </p:txBody>
      </p:sp>
    </p:spTree>
    <p:extLst>
      <p:ext uri="{BB962C8B-B14F-4D97-AF65-F5344CB8AC3E}">
        <p14:creationId xmlns:p14="http://schemas.microsoft.com/office/powerpoint/2010/main" val="2514579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23095</TotalTime>
  <Words>7912</Words>
  <Application>Microsoft Office PowerPoint</Application>
  <PresentationFormat>Экран (4:3)</PresentationFormat>
  <Paragraphs>430</Paragraphs>
  <Slides>61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Аптека</vt:lpstr>
      <vt:lpstr>УПРАВЛЕНИЕ ПО РЕГУЛИРОВАНИЮ                      КОНТРАКТНОЙ СИСТЕМЫ В СФЕРЕ ЗАКУПОК БЕЛГОРОДСКОЙ ОБЛАСТИ</vt:lpstr>
      <vt:lpstr>Участник закупки в соответствии с законом № 44-ФЗ</vt:lpstr>
      <vt:lpstr>Участник закупки. Единые требования к участникам закупки</vt:lpstr>
      <vt:lpstr>Участник закупки. Единые требования к участникам закупки</vt:lpstr>
      <vt:lpstr>Случаи  обязательного установления заказчиком ЕДИНЫХ ТРЕБОВАНИЙ к участникам закупок при закупке у единственного поставщика (подрядчика, исполнителя)</vt:lpstr>
      <vt:lpstr>Случаи  обязательного установления заказчиком ЕДИНЫХ ТРЕБОВАНИЙ к участникам закупок при закупке у единственного поставщика (подрядчика, исполнителя)</vt:lpstr>
      <vt:lpstr>Правовое регулирование  установления требований к участникам  закупок</vt:lpstr>
      <vt:lpstr>Единые требования. Соответствие требованиям, установленным в соответствии с законодательством Российской Федерации (п. 1 ч. 1 ст. 31 44-ФЗ) </vt:lpstr>
      <vt:lpstr>Соответствие требованиям, установленным  в соответствии с законодательством Российской Федерации.  примеры </vt:lpstr>
      <vt:lpstr>Соответствие требованиям, установленным  в соответствии с законодательством Российской Федерации.  примеры </vt:lpstr>
      <vt:lpstr>Соответствие требованиям, установленным  в соответствии с законодательством Российской Федерации.  примеры </vt:lpstr>
      <vt:lpstr>Соответствие требованиям, установленным  в соответствии с законодательством Российской Федерации.  примеры </vt:lpstr>
      <vt:lpstr>Соответствие требованиям, установленным  в соответствии с законодательством Российской Федерации.  примеры </vt:lpstr>
      <vt:lpstr>Соответствие требованиям, установленным  в соответствии с законодательством Российской Федерации.  примеры </vt:lpstr>
      <vt:lpstr>Соответствие требованиям, установленным  в соответствии с законодательством Российской Федерации.  примеры </vt:lpstr>
      <vt:lpstr>Соответствие требованиям, установленным  в соответствии с законодательством Российской Федерации.  примеры </vt:lpstr>
      <vt:lpstr>ЕДИНЫЕ ТРЕБОВАНИЯ. Непроведение ликвидации участника закупки, отсутствие решения о признании банкротом (п.3 ч.1 ст. 31 44-ФЗ)</vt:lpstr>
      <vt:lpstr>ЕДИНЫЕ ТРЕБОВАНИЯ. Непроведение ликвидации участника закупки, отсутствие решения о признании банкротом (п.3 ч.1 ст. 31 44-ФЗ)</vt:lpstr>
      <vt:lpstr>ЕДИНЫЕ ТРЕБОВАНИЯ. Непроведение ликвидации участника закупки, отсутствие решения о признании банкротом (п.3 ч.1 ст. 31 44-ФЗ)</vt:lpstr>
      <vt:lpstr>ЕДИНЫЕ ТРЕБОВАНИЯ. Непроведение ликвидации участника закупки, отсутствие решения о признании банкротом (п.3 ч.1 ст. 31 44-ФЗ)</vt:lpstr>
      <vt:lpstr> ЕДИНЫЕ ТРЕБОВАНИЯ. Неприостановление деятельности участника закупки в порядке, установленном КоАП РФ (п.4 ч.1 ст. 31 44-ФЗ) </vt:lpstr>
      <vt:lpstr> ЕДИНЫЕ ТРЕБОВАНИЯ. Неприостановление деятельности участника закупки в порядке, установленном КоАП РФ (п.4 ч.1 ст. 31 44-ФЗ) </vt:lpstr>
      <vt:lpstr>ЕДИНЫЕ ТРЕБОВАНИЯ. отсутствие у участника закупки недоимки по налогам, сборам, задолженности по иным обязательным платежам в бюджеты бюджетной системы РФ (п.5 ч.1 ст. 31 44-ФЗ) </vt:lpstr>
      <vt:lpstr>ЕДИНЫЕ ТРЕБОВАНИЯ. отсутствие у участника закупки недоимки по налогам, сборам, задолженности по иным обязательным платежам в бюджеты бюджетной системы РФ (п.5 ч.1 ст. 31 44-ФЗ) </vt:lpstr>
      <vt:lpstr>ЕДИНЫЕ ТРЕБОВАНИЯ. Отсутствие судимости  за экономические преступления (п.7 ч.1 ст. 31 44-ФЗ)</vt:lpstr>
      <vt:lpstr>ЕДИ НЫЕ ТРЕБОВАНИЯ. Отсутствие судимости  за экономические преступления (п.7 ч.1 ст. 31 44-ФЗ)</vt:lpstr>
      <vt:lpstr>ЕДИНЫЕ ТРЕБОВАНИЯ. Привлечение компании к административной ответственности (п. 7.1 ч. 1) </vt:lpstr>
      <vt:lpstr>ЕДИНЫЕ ТРЕБОВАНИЯ. Привлечение компании к административной ответственности (п. 7.1 ч. 1) </vt:lpstr>
      <vt:lpstr>Единые ТРЕБОВАНИЯ. Наличие интеллектуальных прав (п. 8 ч. 1 ст. 31 44-ФЗ) </vt:lpstr>
      <vt:lpstr>ЕДИНЫЕ ТРЕБОВАНИЯ, ОТСУТСТВИЕ КОНФЛИКТА ИНТЕРЕСОВ (п.9 ч.1 ст. 31 44-ФЗ)</vt:lpstr>
      <vt:lpstr>ЕДИНЫЕ ТРЕБОВАНИЯ, ОТСУТСТВИЕ КОНФЛИКТА ИНТЕРЕСОВ (п.9 ч.1 ст. 31 44-ФЗ)</vt:lpstr>
      <vt:lpstr>ЕДИНЫЕ ТРЕБОВАНИЯ. требования о неофшорности(п.10 ч.1 ст. 31 44-ФЗ)</vt:lpstr>
      <vt:lpstr>ЕДИНЫЕ ТРЕБОВАНИЯ. требования о неофшорности(п.10 ч.1 ст. 31 44-ФЗ)</vt:lpstr>
      <vt:lpstr>ЕДИНЫЕ ТРЕБОВАНИЯ. требования о неофшорности (п.10 ч.1 ст. 31 44-ФЗ)</vt:lpstr>
      <vt:lpstr>ЕДИНЫЕ ТРЕБОВАНИЯ. отсутствие у участника закупки ограничений для участия в закупках (п.11 ч.1 ст. 31 44-ФЗ) </vt:lpstr>
      <vt:lpstr>ЕДИНЫЕ ТРЕБОВАНИЯ. отсутствие у участника закупки ограничений для участия в закупках (п.11 ч.1 ст. 31 44-ФЗ) </vt:lpstr>
      <vt:lpstr>ПЕРЕЧЕНЬ ЮРИДИЧЕСКИХ ЛИЦ, В ОТНОШЕНИИ КОТОРЫХ ПРИМЕНЯЮТСЯ СПЕЦИАЛЬНЫЕ ЭКОНОМИЧЕСКИЕ МЕРЫ</vt:lpstr>
      <vt:lpstr>ЕДИНЫЕ ТРЕБОВАНИЯ. отсутствие у участника закупки ограничений для участия в закупках (п.11 ч.1 ст. 31 44-ФЗ) </vt:lpstr>
      <vt:lpstr>ОТСУТСТВИЕ СВЕДЕНИЙ В реестре недобросовестных поставщиков  (ч.1.1 ст. 31 44-ФЗ)</vt:lpstr>
      <vt:lpstr>ОТСУТСТВИЕ СВЕДЕНИЙ В реестре недобросовестных поставщиков  (ч.1.1 ст. 31 44-ФЗ)</vt:lpstr>
      <vt:lpstr>ДОПОЛНИТЕЛЬНЫЕ Требования к участникам закупки  (ч.2 ст. 31 44-ФЗ)</vt:lpstr>
      <vt:lpstr>Постановление Правительства РФ от 29.12.2021 N 2571 </vt:lpstr>
      <vt:lpstr>Универсальная предквалификация (ч.2.1 ст. 31 44-ФЗ) </vt:lpstr>
      <vt:lpstr>Универсальная предквалификация (ч.2.1 ст. 31 44-ФЗ) </vt:lpstr>
      <vt:lpstr>Универсальная предквалификация (ч.2.1 ст. 31 44-ФЗ) </vt:lpstr>
      <vt:lpstr>Универсальная предквалификация (ч.2.1 ст. 31 44-ФЗ) </vt:lpstr>
      <vt:lpstr>Комиссия обязана проверять</vt:lpstr>
      <vt:lpstr>Правила регистрации участников закупок в единой информационной системе в сфере закупок и ведения единого реестра участников закупок </vt:lpstr>
      <vt:lpstr>Правила регистрации участников закупок в единой информационной системе в сфере закупок и ведения единого реестра участников закупок </vt:lpstr>
      <vt:lpstr>Правила регистрации участников закупок в единой информационной системе в сфере закупок и ведения единого реестра участников закупок </vt:lpstr>
      <vt:lpstr>Правила регистрации участников закупок в единой информационной системе в сфере закупок и ведения единого реестра участников закупок </vt:lpstr>
      <vt:lpstr>Правила регистрации участников закупок в единой информационной системе в сфере закупок и ведения единого реестра участников закупок </vt:lpstr>
      <vt:lpstr>СВЕДЕНИЯ В ЕРУЗ</vt:lpstr>
      <vt:lpstr>Аккредитация на электронной площадке</vt:lpstr>
      <vt:lpstr>Сведения об участнике закупки в составе заявки</vt:lpstr>
      <vt:lpstr>КАК ПОДТВЕРДИТЬ Соответствие дополнительным требованиям и универсальной предквалификации?</vt:lpstr>
      <vt:lpstr>КАК ПОДТВЕРДИТЬ Соответствие дополнительным требованиям и универсальной предквалификации?</vt:lpstr>
      <vt:lpstr>Сведения об участнике закупки в составе заявки</vt:lpstr>
      <vt:lpstr>Сведения об участнике закупки в составе заявки</vt:lpstr>
      <vt:lpstr>Сведения об участнике закупки в составе заявки</vt:lpstr>
      <vt:lpstr>Спасибо за внимание!    Скибина Ольга  E-mail: OlgaSkibina1@yandex.ru Тел: +7 (4722) 32-86-69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Стандартные разделы (условия)</dc:title>
  <dc:creator>Admin</dc:creator>
  <cp:lastModifiedBy>Пользователь</cp:lastModifiedBy>
  <cp:revision>1030</cp:revision>
  <cp:lastPrinted>2021-10-25T08:52:30Z</cp:lastPrinted>
  <dcterms:created xsi:type="dcterms:W3CDTF">2009-10-13T11:01:23Z</dcterms:created>
  <dcterms:modified xsi:type="dcterms:W3CDTF">2022-08-18T04:47:44Z</dcterms:modified>
</cp:coreProperties>
</file>