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2" r:id="rId3"/>
    <p:sldId id="263" r:id="rId4"/>
    <p:sldId id="258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64A2DD"/>
    <a:srgbClr val="DAA3F3"/>
    <a:srgbClr val="FFFF66"/>
    <a:srgbClr val="CC66FF"/>
    <a:srgbClr val="6600FF"/>
    <a:srgbClr val="FF5050"/>
    <a:srgbClr val="71A0FF"/>
    <a:srgbClr val="93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501" autoAdjust="0"/>
  </p:normalViewPr>
  <p:slideViewPr>
    <p:cSldViewPr snapToGrid="0">
      <p:cViewPr varScale="1">
        <p:scale>
          <a:sx n="112" d="100"/>
          <a:sy n="112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_____Microsoft_Excel2.xlsx"/><Relationship Id="rId1" Type="http://schemas.openxmlformats.org/officeDocument/2006/relationships/image" Target="../media/image3.jpeg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2463768115941804E-3"/>
                  <c:y val="-5.8372849914210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309178743960908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2463768115941588E-3"/>
                  <c:y val="-8.7559274871315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4541062801931476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6618357487922701E-3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2463768115942915E-3"/>
                  <c:y val="-8.7559274871315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2463768115941145E-3"/>
                  <c:y val="-1.1674569982842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4.830917874396135E-3"/>
                  <c:y val="-2.91864249571052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99.63</c:v>
                </c:pt>
                <c:pt idx="4">
                  <c:v>76</c:v>
                </c:pt>
                <c:pt idx="5">
                  <c:v>99.94</c:v>
                </c:pt>
                <c:pt idx="6">
                  <c:v>99.88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9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1.6908212560386451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2077294685990338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4541062801931927E-3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932367149758454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932367149758454E-2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70048309178735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6908212560386385E-2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0869565217391304E-2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58.56</c:v>
                </c:pt>
                <c:pt idx="1">
                  <c:v>88.55</c:v>
                </c:pt>
                <c:pt idx="2">
                  <c:v>55</c:v>
                </c:pt>
                <c:pt idx="3">
                  <c:v>63.04</c:v>
                </c:pt>
                <c:pt idx="4">
                  <c:v>59.79</c:v>
                </c:pt>
                <c:pt idx="5">
                  <c:v>95.55</c:v>
                </c:pt>
                <c:pt idx="6">
                  <c:v>77.14</c:v>
                </c:pt>
                <c:pt idx="7">
                  <c:v>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1"/>
        <c:gapDepth val="0"/>
        <c:shape val="box"/>
        <c:axId val="44510592"/>
        <c:axId val="40034304"/>
        <c:axId val="0"/>
      </c:bar3DChart>
      <c:catAx>
        <c:axId val="4451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0034304"/>
        <c:crosses val="autoZero"/>
        <c:auto val="1"/>
        <c:lblAlgn val="ctr"/>
        <c:lblOffset val="100"/>
        <c:noMultiLvlLbl val="0"/>
      </c:catAx>
      <c:valAx>
        <c:axId val="4003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451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1313410215316"/>
          <c:y val="0.93773905080434561"/>
          <c:w val="0.26179795833042996"/>
          <c:h val="3.9610404139553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303606070980261E-2"/>
          <c:y val="6.9259386423210501E-2"/>
          <c:w val="0.88142407470805284"/>
          <c:h val="0.7697170387591127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85</c:v>
                </c:pt>
                <c:pt idx="1">
                  <c:v>77.14</c:v>
                </c:pt>
                <c:pt idx="2">
                  <c:v>95.55</c:v>
                </c:pt>
                <c:pt idx="3">
                  <c:v>59.79</c:v>
                </c:pt>
                <c:pt idx="4">
                  <c:v>63.04</c:v>
                </c:pt>
                <c:pt idx="5">
                  <c:v>55</c:v>
                </c:pt>
                <c:pt idx="6">
                  <c:v>88.55</c:v>
                </c:pt>
                <c:pt idx="7">
                  <c:v>58.56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85</c:v>
                </c:pt>
                <c:pt idx="1">
                  <c:v>77.16</c:v>
                </c:pt>
                <c:pt idx="2">
                  <c:v>84.51</c:v>
                </c:pt>
                <c:pt idx="3">
                  <c:v>52.55</c:v>
                </c:pt>
                <c:pt idx="4">
                  <c:v>53.78</c:v>
                </c:pt>
                <c:pt idx="5">
                  <c:v>55</c:v>
                </c:pt>
                <c:pt idx="6">
                  <c:v>80.8</c:v>
                </c:pt>
                <c:pt idx="7">
                  <c:v>56.83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год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85</c:v>
                </c:pt>
                <c:pt idx="1">
                  <c:v>77.25</c:v>
                </c:pt>
                <c:pt idx="2">
                  <c:v>94.3</c:v>
                </c:pt>
                <c:pt idx="3">
                  <c:v>53.09</c:v>
                </c:pt>
                <c:pt idx="4">
                  <c:v>59.74</c:v>
                </c:pt>
                <c:pt idx="5">
                  <c:v>55</c:v>
                </c:pt>
                <c:pt idx="6">
                  <c:v>79.05</c:v>
                </c:pt>
                <c:pt idx="7">
                  <c:v>48.23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85</c:v>
                </c:pt>
                <c:pt idx="1">
                  <c:v>96.72</c:v>
                </c:pt>
                <c:pt idx="2">
                  <c:v>92.29</c:v>
                </c:pt>
                <c:pt idx="3">
                  <c:v>50.7</c:v>
                </c:pt>
                <c:pt idx="4">
                  <c:v>64.349999999999994</c:v>
                </c:pt>
                <c:pt idx="5">
                  <c:v>55</c:v>
                </c:pt>
                <c:pt idx="6">
                  <c:v>79.05</c:v>
                </c:pt>
                <c:pt idx="7">
                  <c:v>47.4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DAA3F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Лист1!$F$2:$F$9</c:f>
              <c:numCache>
                <c:formatCode>General</c:formatCode>
                <c:ptCount val="8"/>
                <c:pt idx="0">
                  <c:v>85</c:v>
                </c:pt>
                <c:pt idx="1">
                  <c:v>97.39</c:v>
                </c:pt>
                <c:pt idx="2">
                  <c:v>92.7</c:v>
                </c:pt>
                <c:pt idx="3">
                  <c:v>50.58</c:v>
                </c:pt>
                <c:pt idx="4">
                  <c:v>66.14</c:v>
                </c:pt>
                <c:pt idx="5">
                  <c:v>50</c:v>
                </c:pt>
                <c:pt idx="6">
                  <c:v>85</c:v>
                </c:pt>
                <c:pt idx="7">
                  <c:v>43.77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2016 год</c:v>
                </c:pt>
              </c:strCache>
            </c:strRef>
          </c:tx>
          <c:spPr>
            <a:solidFill>
              <a:srgbClr val="71A0FF"/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77000"/>
                </a:srgbClr>
              </a:outerShdw>
            </a:effectLst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п.8 Обесп. доступ. инф. о системе закупок</c:v>
                </c:pt>
                <c:pt idx="1">
                  <c:v>п.7 Исп. контрактов</c:v>
                </c:pt>
                <c:pt idx="2">
                  <c:v>п.6 Исп. треб. зак-ва о закуп.</c:v>
                </c:pt>
                <c:pt idx="3">
                  <c:v>п.5 Оценка осущ. закуп. процедур</c:v>
                </c:pt>
                <c:pt idx="4">
                  <c:v>п.4 Оценка обесп. квал. кадрами</c:v>
                </c:pt>
                <c:pt idx="5">
                  <c:v>п.3 Нормативная база</c:v>
                </c:pt>
                <c:pt idx="6">
                  <c:v>п.2 Оценка инф. инфрастр.</c:v>
                </c:pt>
                <c:pt idx="7">
                  <c:v>п.1 Оценка орг. структуры закупок</c:v>
                </c:pt>
              </c:strCache>
            </c:strRef>
          </c:cat>
          <c:val>
            <c:numRef>
              <c:f>Лист1!$G$2:$G$9</c:f>
              <c:numCache>
                <c:formatCode>General</c:formatCode>
                <c:ptCount val="8"/>
                <c:pt idx="0">
                  <c:v>82</c:v>
                </c:pt>
                <c:pt idx="1">
                  <c:v>98.73</c:v>
                </c:pt>
                <c:pt idx="2">
                  <c:v>87</c:v>
                </c:pt>
                <c:pt idx="3">
                  <c:v>52.84</c:v>
                </c:pt>
                <c:pt idx="4">
                  <c:v>53.42</c:v>
                </c:pt>
                <c:pt idx="5">
                  <c:v>45</c:v>
                </c:pt>
                <c:pt idx="6">
                  <c:v>85</c:v>
                </c:pt>
                <c:pt idx="7">
                  <c:v>42.9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9"/>
        <c:gapDepth val="0"/>
        <c:shape val="box"/>
        <c:axId val="42908288"/>
        <c:axId val="42795392"/>
        <c:axId val="0"/>
      </c:bar3DChart>
      <c:catAx>
        <c:axId val="42908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0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2795392"/>
        <c:crosses val="autoZero"/>
        <c:auto val="1"/>
        <c:lblAlgn val="ctr"/>
        <c:lblOffset val="100"/>
        <c:noMultiLvlLbl val="0"/>
      </c:catAx>
      <c:valAx>
        <c:axId val="4279539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908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712112497272851"/>
          <c:y val="0.89927693863169833"/>
          <c:w val="0.45742732949114212"/>
          <c:h val="3.75124605454448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231884057970902E-3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309178743960908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2463768115941588E-3"/>
                  <c:y val="-8.7559274871315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4541062801931476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6618357487922701E-3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8309178743960466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2463768115941145E-3"/>
                  <c:y val="-1.1674569982842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246376811594203E-3"/>
                  <c:y val="-1.4593212478552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92.59</c:v>
                </c:pt>
                <c:pt idx="1">
                  <c:v>90.1</c:v>
                </c:pt>
                <c:pt idx="2">
                  <c:v>100</c:v>
                </c:pt>
                <c:pt idx="3">
                  <c:v>99.67</c:v>
                </c:pt>
                <c:pt idx="4">
                  <c:v>86.52</c:v>
                </c:pt>
                <c:pt idx="5">
                  <c:v>99.98</c:v>
                </c:pt>
                <c:pt idx="6">
                  <c:v>99.57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9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1.4492753623188406E-2"/>
                  <c:y val="-1.1674569982842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0048309178744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5700483091787395E-2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115942028985508E-2"/>
                  <c:y val="-5.8372849914210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570048309178744E-2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8115942028985418E-2"/>
                  <c:y val="-1.7511854974263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1739130434782608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8115942028985508E-2"/>
                  <c:y val="-5.8372849914210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80.14</c:v>
                </c:pt>
                <c:pt idx="1">
                  <c:v>80.040000000000006</c:v>
                </c:pt>
                <c:pt idx="2">
                  <c:v>75.680000000000007</c:v>
                </c:pt>
                <c:pt idx="3">
                  <c:v>86.08</c:v>
                </c:pt>
                <c:pt idx="4">
                  <c:v>56.76</c:v>
                </c:pt>
                <c:pt idx="5">
                  <c:v>96.91</c:v>
                </c:pt>
                <c:pt idx="6">
                  <c:v>93.33</c:v>
                </c:pt>
                <c:pt idx="7">
                  <c:v>94.77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1"/>
        <c:gapDepth val="0"/>
        <c:shape val="box"/>
        <c:axId val="42964096"/>
        <c:axId val="42965632"/>
        <c:axId val="0"/>
      </c:bar3DChart>
      <c:catAx>
        <c:axId val="42964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2965632"/>
        <c:crosses val="autoZero"/>
        <c:auto val="1"/>
        <c:lblAlgn val="ctr"/>
        <c:lblOffset val="100"/>
        <c:noMultiLvlLbl val="0"/>
      </c:catAx>
      <c:valAx>
        <c:axId val="4296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2964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143505363097796"/>
          <c:y val="0.9166929654937146"/>
          <c:w val="0.24981338744993253"/>
          <c:h val="5.4741469816272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0.10521</cdr:x>
      <cdr:y>0.37634</cdr:y>
    </cdr:from>
    <cdr:to>
      <cdr:x>0.14193</cdr:x>
      <cdr:y>0.41958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82686" y="2321115"/>
          <a:ext cx="447690" cy="2666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rPr>
            <a:t>(С</a:t>
          </a:r>
          <a:r>
            <a:rPr lang="en-US" sz="1200" b="1" dirty="0" smtClean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200" b="1" dirty="0">
            <a:solidFill>
              <a:srgbClr val="44546A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27BD3-C42C-4FF7-BFFF-54EF74813E8A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A69FA-12E5-46FF-B859-90A95CECA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54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A69FA-12E5-46FF-B859-90A95CECA78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83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7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3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7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0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2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5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3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1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5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EB99B-EDE8-4FA0-B7EB-1323320A6E0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4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686801" y="4444110"/>
            <a:ext cx="7091366" cy="601663"/>
            <a:chOff x="1248" y="2640"/>
            <a:chExt cx="4467" cy="379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4193" cy="6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550" y="2689"/>
              <a:ext cx="416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sz="2800" dirty="0" smtClean="0">
                  <a:solidFill>
                    <a:srgbClr val="000000"/>
                  </a:solidFill>
                </a:rPr>
                <a:t>регион по муниципальным закупкам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31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FFFF"/>
                  </a:solidFill>
                </a:rPr>
                <a:t>41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86801" y="3645629"/>
            <a:ext cx="7003600" cy="585788"/>
            <a:chOff x="1248" y="3230"/>
            <a:chExt cx="4530" cy="369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4310" cy="16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1714" y="3269"/>
              <a:ext cx="406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800" dirty="0" smtClean="0">
                  <a:solidFill>
                    <a:srgbClr val="000000"/>
                  </a:solidFill>
                </a:rPr>
                <a:t>региона по государственным закупкам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2" y="3244"/>
              <a:ext cx="3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FFFF"/>
                  </a:solidFill>
                </a:rPr>
                <a:t>53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-1571" y="1265533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ru-RU" sz="2800" b="1" dirty="0"/>
              <a:t>Цель Рейтинга - </a:t>
            </a:r>
            <a:r>
              <a:rPr lang="ru-RU" sz="2800" dirty="0"/>
              <a:t>оценка и сопоставление закупочных систем регионов, выявление лидирующих субъектов РФ по показателям, которые обеспечивают эффективность и прозрачность осуществления закупочной деятельности</a:t>
            </a:r>
            <a:r>
              <a:rPr lang="ru-RU" sz="2800" dirty="0" smtClean="0"/>
              <a:t>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-1571" y="3122409"/>
            <a:ext cx="12344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r>
              <a:rPr lang="ru-RU" sz="2800" b="1" dirty="0" smtClean="0"/>
              <a:t>В 2021 году </a:t>
            </a:r>
            <a:r>
              <a:rPr lang="ru-RU" sz="2800" dirty="0" smtClean="0"/>
              <a:t>приняли участие:</a:t>
            </a:r>
          </a:p>
        </p:txBody>
      </p:sp>
    </p:spTree>
    <p:extLst>
      <p:ext uri="{BB962C8B-B14F-4D97-AF65-F5344CB8AC3E}">
        <p14:creationId xmlns:p14="http://schemas.microsoft.com/office/powerpoint/2010/main" val="34766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pPr algn="ctr"/>
            <a:r>
              <a:rPr lang="ru-RU" dirty="0"/>
              <a:t>Показатели </a:t>
            </a:r>
            <a:r>
              <a:rPr lang="ru-RU" dirty="0" smtClean="0"/>
              <a:t>Рейтинга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1: </a:t>
            </a:r>
            <a:r>
              <a:rPr lang="ru-RU" dirty="0"/>
              <a:t>О</a:t>
            </a:r>
            <a:r>
              <a:rPr lang="ru-RU" dirty="0" smtClean="0"/>
              <a:t>ценка </a:t>
            </a:r>
            <a:r>
              <a:rPr lang="ru-RU" dirty="0"/>
              <a:t>организационной структуры </a:t>
            </a:r>
            <a:r>
              <a:rPr lang="ru-RU" dirty="0" smtClean="0"/>
              <a:t>закупок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2: Оценка </a:t>
            </a:r>
            <a:r>
              <a:rPr lang="ru-RU" dirty="0"/>
              <a:t>информационной </a:t>
            </a:r>
            <a:r>
              <a:rPr lang="ru-RU" dirty="0" smtClean="0"/>
              <a:t>инфраструктуры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3: Нормативная база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4: Оценка </a:t>
            </a:r>
            <a:r>
              <a:rPr lang="ru-RU" dirty="0"/>
              <a:t>профессионализма заказчиков и обеспеченности квалифицированными </a:t>
            </a:r>
            <a:r>
              <a:rPr lang="ru-RU" dirty="0" smtClean="0"/>
              <a:t>кадрами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5: Оценка </a:t>
            </a:r>
            <a:r>
              <a:rPr lang="ru-RU" dirty="0"/>
              <a:t>осуществления закупочных </a:t>
            </a:r>
            <a:r>
              <a:rPr lang="ru-RU" dirty="0" smtClean="0"/>
              <a:t>процедур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6: Исполнение </a:t>
            </a:r>
            <a:r>
              <a:rPr lang="ru-RU" dirty="0"/>
              <a:t>требований законодательства о </a:t>
            </a:r>
            <a:r>
              <a:rPr lang="ru-RU" dirty="0" smtClean="0"/>
              <a:t>закупках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7: Исполнение контрактов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8: Снятие  </a:t>
            </a:r>
            <a:r>
              <a:rPr lang="ru-RU" dirty="0"/>
              <a:t>административных барьеров и обеспечение доступности информации о системе </a:t>
            </a:r>
            <a:r>
              <a:rPr lang="ru-RU" dirty="0" smtClean="0"/>
              <a:t>закупок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8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	 </a:t>
            </a:r>
            <a:r>
              <a:rPr lang="ru-RU" dirty="0"/>
              <a:t>Методика расчета </a:t>
            </a:r>
            <a:r>
              <a:rPr lang="ru-RU" dirty="0" smtClean="0"/>
              <a:t>Рейтинга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26304"/>
              </p:ext>
            </p:extLst>
          </p:nvPr>
        </p:nvGraphicFramePr>
        <p:xfrm>
          <a:off x="838200" y="3030310"/>
          <a:ext cx="10515600" cy="3457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9173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Подгруппа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Рейтинг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Отклонение от лидера (%)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Высший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до 10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Высокий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11 до 30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Выше среднего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31 до 50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772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Субъекты, имеющие отклонение по показателю от лидера более 50%, в итоговую оценку показателя не включаются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38200" y="1690688"/>
            <a:ext cx="1051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ru-RU" sz="2400" dirty="0"/>
              <a:t>По каждому показателю Рейтинга определяются регионы–лидеры, имеющие лучшее (максимальное) значение показателя. Остальные регионы группируются на 3 подгруппы по степени отклонения от лучшего значения. </a:t>
            </a:r>
          </a:p>
        </p:txBody>
      </p:sp>
    </p:spTree>
    <p:extLst>
      <p:ext uri="{BB962C8B-B14F-4D97-AF65-F5344CB8AC3E}">
        <p14:creationId xmlns:p14="http://schemas.microsoft.com/office/powerpoint/2010/main" val="953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00" y="136156"/>
            <a:ext cx="12192000" cy="803644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Отклонение значений Белгородской области от Лидера </a:t>
            </a:r>
            <a:r>
              <a:rPr lang="ru-RU" sz="2400" dirty="0" smtClean="0"/>
              <a:t>по </a:t>
            </a:r>
            <a:r>
              <a:rPr lang="ru-RU" sz="2400" dirty="0"/>
              <a:t>государственному уровню </a:t>
            </a:r>
            <a:r>
              <a:rPr lang="ru-RU" sz="2400" dirty="0" smtClean="0"/>
              <a:t>Рейтинга</a:t>
            </a:r>
            <a:endParaRPr lang="ru-RU" sz="2400" dirty="0"/>
          </a:p>
        </p:txBody>
      </p:sp>
      <p:graphicFrame>
        <p:nvGraphicFramePr>
          <p:cNvPr id="43" name="Объект 4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291108"/>
              </p:ext>
            </p:extLst>
          </p:nvPr>
        </p:nvGraphicFramePr>
        <p:xfrm>
          <a:off x="0" y="830079"/>
          <a:ext cx="12192000" cy="616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/>
          <p:cNvSpPr txBox="1"/>
          <p:nvPr/>
        </p:nvSpPr>
        <p:spPr>
          <a:xfrm>
            <a:off x="4105559" y="3324225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484274" y="2968774"/>
            <a:ext cx="420688" cy="26828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6873651" y="3103712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2675078" y="1713864"/>
            <a:ext cx="450290" cy="24923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11079283" y="1888406"/>
            <a:ext cx="40923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9679828" y="2273687"/>
            <a:ext cx="414336" cy="26244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8280373" y="1359243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31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300" y="149225"/>
            <a:ext cx="10515600" cy="803275"/>
          </a:xfrm>
        </p:spPr>
        <p:txBody>
          <a:bodyPr>
            <a:noAutofit/>
          </a:bodyPr>
          <a:lstStyle/>
          <a:p>
            <a:pPr algn="ctr"/>
            <a:r>
              <a:rPr lang="ru-RU" sz="2800" kern="0" dirty="0">
                <a:effectLst>
                  <a:reflection blurRad="6350" endPos="0" dir="5400000" sy="-100000" algn="bl" rotWithShape="0"/>
                </a:effectLst>
                <a:cs typeface="Arial" panose="020B0604020202020204" pitchFamily="34" charset="0"/>
              </a:rPr>
              <a:t>Динамика Белгородской области в Рейтинге </a:t>
            </a:r>
            <a:r>
              <a:rPr lang="ru-RU" sz="2800" dirty="0">
                <a:cs typeface="Arial" panose="020B0604020202020204" pitchFamily="34" charset="0"/>
              </a:rPr>
              <a:t>эффективности и прозрачности закупочных систем регионов РФ за </a:t>
            </a:r>
            <a:r>
              <a:rPr lang="en-US" sz="2800" dirty="0">
                <a:cs typeface="Arial" panose="020B0604020202020204" pitchFamily="34" charset="0"/>
              </a:rPr>
              <a:t>2016 – </a:t>
            </a:r>
            <a:r>
              <a:rPr lang="ru-RU" sz="2800" dirty="0" smtClean="0">
                <a:cs typeface="Arial" panose="020B0604020202020204" pitchFamily="34" charset="0"/>
              </a:rPr>
              <a:t>20</a:t>
            </a:r>
            <a:r>
              <a:rPr lang="en-US" sz="2800" dirty="0" smtClean="0">
                <a:cs typeface="Arial" panose="020B0604020202020204" pitchFamily="34" charset="0"/>
              </a:rPr>
              <a:t>2</a:t>
            </a:r>
            <a:r>
              <a:rPr lang="ru-RU" sz="2800" dirty="0" smtClean="0">
                <a:cs typeface="Arial" panose="020B0604020202020204" pitchFamily="34" charset="0"/>
              </a:rPr>
              <a:t>1</a:t>
            </a:r>
            <a:r>
              <a:rPr lang="en-US" sz="2800" dirty="0" smtClean="0">
                <a:cs typeface="Arial" panose="020B0604020202020204" pitchFamily="34" charset="0"/>
              </a:rPr>
              <a:t> </a:t>
            </a:r>
            <a:r>
              <a:rPr lang="ru-RU" sz="2800" dirty="0">
                <a:cs typeface="Arial" panose="020B0604020202020204" pitchFamily="34" charset="0"/>
              </a:rPr>
              <a:t>годы</a:t>
            </a:r>
          </a:p>
        </p:txBody>
      </p:sp>
      <p:graphicFrame>
        <p:nvGraphicFramePr>
          <p:cNvPr id="5" name="Объект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588883"/>
              </p:ext>
            </p:extLst>
          </p:nvPr>
        </p:nvGraphicFramePr>
        <p:xfrm>
          <a:off x="0" y="664234"/>
          <a:ext cx="12368463" cy="651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1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3" y="-142875"/>
            <a:ext cx="10013740" cy="698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41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330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Отклонение значений Белгородской области </a:t>
            </a:r>
            <a:r>
              <a:rPr lang="ru-RU" sz="2400" dirty="0" smtClean="0"/>
              <a:t>от </a:t>
            </a:r>
            <a:r>
              <a:rPr lang="ru-RU" sz="2400" dirty="0"/>
              <a:t>Лидера </a:t>
            </a:r>
            <a:r>
              <a:rPr lang="ru-RU" sz="2400" dirty="0" smtClean="0"/>
              <a:t>по </a:t>
            </a:r>
            <a:r>
              <a:rPr lang="ru-RU" sz="2400" dirty="0"/>
              <a:t>муниципальному уровню </a:t>
            </a:r>
            <a:r>
              <a:rPr lang="ru-RU" sz="2400" dirty="0" smtClean="0"/>
              <a:t>Рейтинга</a:t>
            </a:r>
            <a:endParaRPr lang="ru-RU" sz="2400" dirty="0"/>
          </a:p>
        </p:txBody>
      </p:sp>
      <p:graphicFrame>
        <p:nvGraphicFramePr>
          <p:cNvPr id="4" name="Объект 4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254082"/>
              </p:ext>
            </p:extLst>
          </p:nvPr>
        </p:nvGraphicFramePr>
        <p:xfrm>
          <a:off x="-1" y="882315"/>
          <a:ext cx="12015537" cy="614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252537" y="2120689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10908381" y="1428644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9520413" y="1469813"/>
            <a:ext cx="447675" cy="2571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8134349" y="1351797"/>
            <a:ext cx="445771" cy="29233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2665411" y="2120689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4023455" y="2405806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381499" y="1936328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6800724" y="3211636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293</Words>
  <Application>Microsoft Office PowerPoint</Application>
  <PresentationFormat>Произвольный</PresentationFormat>
  <Paragraphs>82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Показатели Рейтинга</vt:lpstr>
      <vt:lpstr>  Методика расчета Рейтинга</vt:lpstr>
      <vt:lpstr>Отклонение значений Белгородской области от Лидера по государственному уровню Рейтинга</vt:lpstr>
      <vt:lpstr>Динамика Белгородской области в Рейтинге эффективности и прозрачности закупочных систем регионов РФ за 2016 – 2021 годы</vt:lpstr>
      <vt:lpstr>Презентация PowerPoint</vt:lpstr>
      <vt:lpstr>Отклонение значений Белгородской области от Лидера по муниципальному уровню Рейтинга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Ира Григорьева</cp:lastModifiedBy>
  <cp:revision>57</cp:revision>
  <cp:lastPrinted>2022-04-29T13:45:42Z</cp:lastPrinted>
  <dcterms:created xsi:type="dcterms:W3CDTF">2020-01-15T14:00:58Z</dcterms:created>
  <dcterms:modified xsi:type="dcterms:W3CDTF">2022-05-19T09:20:55Z</dcterms:modified>
</cp:coreProperties>
</file>