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58" r:id="rId5"/>
    <p:sldId id="260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64A2DD"/>
    <a:srgbClr val="DAA3F3"/>
    <a:srgbClr val="FFFF66"/>
    <a:srgbClr val="CC66FF"/>
    <a:srgbClr val="6600FF"/>
    <a:srgbClr val="FF5050"/>
    <a:srgbClr val="71A0FF"/>
    <a:srgbClr val="93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501" autoAdjust="0"/>
  </p:normalViewPr>
  <p:slideViewPr>
    <p:cSldViewPr snapToGrid="0">
      <p:cViewPr varScale="1">
        <p:scale>
          <a:sx n="112" d="100"/>
          <a:sy n="112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3.jpeg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Лидер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7.2463768115941804E-3"/>
                  <c:y val="-5.8372849914210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309178743960908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463768115941588E-3"/>
                  <c:y val="-8.7559274871315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541062801931476E-3"/>
                  <c:y val="-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6618357487922701E-3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7.2463768115942915E-3"/>
                  <c:y val="-8.7559274871315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2463768115941145E-3"/>
                  <c:y val="-1.167456998284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4.830917874396135E-3"/>
                  <c:y val="-2.91864249571052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п.1 Оценка орг. структуры закупок</c:v>
                </c:pt>
                <c:pt idx="1">
                  <c:v>п.2 Оценка информ. инфраструктуры</c:v>
                </c:pt>
                <c:pt idx="2">
                  <c:v>п.3 Нормативная база</c:v>
                </c:pt>
                <c:pt idx="3">
                  <c:v>п.4  Оценка обесп. квал. кадрами</c:v>
                </c:pt>
                <c:pt idx="4">
                  <c:v>п.5 Оценка осущ. закуп. процедур</c:v>
                </c:pt>
                <c:pt idx="5">
                  <c:v>п.6  Исп. требований зак-ва о закупках</c:v>
                </c:pt>
                <c:pt idx="6">
                  <c:v>п.7 Исполнение контрактов</c:v>
                </c:pt>
                <c:pt idx="7">
                  <c:v>п.8 Снятие адм.барьеров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98.65</c:v>
                </c:pt>
                <c:pt idx="1">
                  <c:v>100</c:v>
                </c:pt>
                <c:pt idx="2">
                  <c:v>100</c:v>
                </c:pt>
                <c:pt idx="3">
                  <c:v>95.43</c:v>
                </c:pt>
                <c:pt idx="4">
                  <c:v>75.33</c:v>
                </c:pt>
                <c:pt idx="5">
                  <c:v>99.93</c:v>
                </c:pt>
                <c:pt idx="6">
                  <c:v>99.72</c:v>
                </c:pt>
                <c:pt idx="7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Белгородская область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1.6908212560386451E-2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2077294685990338E-2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4541062801931927E-3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32367149758454E-2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32367149758454E-2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70048309178735E-2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6908212560386385E-2"/>
                  <c:y val="-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0869565217391304E-2"/>
                  <c:y val="-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п.1 Оценка орг. структуры закупок</c:v>
                </c:pt>
                <c:pt idx="1">
                  <c:v>п.2 Оценка информ. инфраструктуры</c:v>
                </c:pt>
                <c:pt idx="2">
                  <c:v>п.3 Нормативная база</c:v>
                </c:pt>
                <c:pt idx="3">
                  <c:v>п.4  Оценка обесп. квал. кадрами</c:v>
                </c:pt>
                <c:pt idx="4">
                  <c:v>п.5 Оценка осущ. закуп. процедур</c:v>
                </c:pt>
                <c:pt idx="5">
                  <c:v>п.6  Исп. требований зак-ва о закупках</c:v>
                </c:pt>
                <c:pt idx="6">
                  <c:v>п.7 Исполнение контрактов</c:v>
                </c:pt>
                <c:pt idx="7">
                  <c:v>п.8 Снятие адм.барьеров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56.83</c:v>
                </c:pt>
                <c:pt idx="1">
                  <c:v>80.8</c:v>
                </c:pt>
                <c:pt idx="2">
                  <c:v>55</c:v>
                </c:pt>
                <c:pt idx="3">
                  <c:v>53.78</c:v>
                </c:pt>
                <c:pt idx="4">
                  <c:v>52.55</c:v>
                </c:pt>
                <c:pt idx="5">
                  <c:v>84.51</c:v>
                </c:pt>
                <c:pt idx="6">
                  <c:v>77.16</c:v>
                </c:pt>
                <c:pt idx="7">
                  <c:v>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1"/>
        <c:gapDepth val="0"/>
        <c:shape val="box"/>
        <c:axId val="40037376"/>
        <c:axId val="43275008"/>
        <c:axId val="0"/>
      </c:bar3DChart>
      <c:catAx>
        <c:axId val="40037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3275008"/>
        <c:crosses val="autoZero"/>
        <c:auto val="1"/>
        <c:lblAlgn val="ctr"/>
        <c:lblOffset val="100"/>
        <c:noMultiLvlLbl val="0"/>
      </c:catAx>
      <c:valAx>
        <c:axId val="4327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0037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1313410215316"/>
          <c:y val="0.93773905080434561"/>
          <c:w val="0.26179795833042996"/>
          <c:h val="3.9610404139553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4303606070980261E-2"/>
          <c:y val="6.9259386423210501E-2"/>
          <c:w val="0.88142407470805284"/>
          <c:h val="0.769717038759112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Лист1!$A$2:$A$9</c:f>
              <c:strCache>
                <c:ptCount val="8"/>
                <c:pt idx="0">
                  <c:v>п.8 Обесп. доступ. инф. о системе закупок</c:v>
                </c:pt>
                <c:pt idx="1">
                  <c:v>п.7 Исп. контрактов</c:v>
                </c:pt>
                <c:pt idx="2">
                  <c:v>п.6 Исп. треб. зак-ва о закуп.</c:v>
                </c:pt>
                <c:pt idx="3">
                  <c:v>п.5 Оценка осущ. закуп. процедур</c:v>
                </c:pt>
                <c:pt idx="4">
                  <c:v>п.4 Оценка обесп. квал. кадрами</c:v>
                </c:pt>
                <c:pt idx="5">
                  <c:v>п.3 Нормативная база</c:v>
                </c:pt>
                <c:pt idx="6">
                  <c:v>п.2 Оценка инф. инфрастр.</c:v>
                </c:pt>
                <c:pt idx="7">
                  <c:v>п.1 Оценка орг. структуры закупок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85</c:v>
                </c:pt>
                <c:pt idx="1">
                  <c:v>77.16</c:v>
                </c:pt>
                <c:pt idx="2">
                  <c:v>84.51</c:v>
                </c:pt>
                <c:pt idx="3">
                  <c:v>52.55</c:v>
                </c:pt>
                <c:pt idx="4">
                  <c:v>53.78</c:v>
                </c:pt>
                <c:pt idx="5">
                  <c:v>55</c:v>
                </c:pt>
                <c:pt idx="6">
                  <c:v>80.8</c:v>
                </c:pt>
                <c:pt idx="7">
                  <c:v>56.83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 год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c:spPr>
          <c:invertIfNegative val="0"/>
          <c:cat>
            <c:strRef>
              <c:f>Лист1!$A$2:$A$9</c:f>
              <c:strCache>
                <c:ptCount val="8"/>
                <c:pt idx="0">
                  <c:v>п.8 Обесп. доступ. инф. о системе закупок</c:v>
                </c:pt>
                <c:pt idx="1">
                  <c:v>п.7 Исп. контрактов</c:v>
                </c:pt>
                <c:pt idx="2">
                  <c:v>п.6 Исп. треб. зак-ва о закуп.</c:v>
                </c:pt>
                <c:pt idx="3">
                  <c:v>п.5 Оценка осущ. закуп. процедур</c:v>
                </c:pt>
                <c:pt idx="4">
                  <c:v>п.4 Оценка обесп. квал. кадрами</c:v>
                </c:pt>
                <c:pt idx="5">
                  <c:v>п.3 Нормативная база</c:v>
                </c:pt>
                <c:pt idx="6">
                  <c:v>п.2 Оценка инф. инфрастр.</c:v>
                </c:pt>
                <c:pt idx="7">
                  <c:v>п.1 Оценка орг. структуры закупок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85</c:v>
                </c:pt>
                <c:pt idx="1">
                  <c:v>77.25</c:v>
                </c:pt>
                <c:pt idx="2">
                  <c:v>94.3</c:v>
                </c:pt>
                <c:pt idx="3">
                  <c:v>53.09</c:v>
                </c:pt>
                <c:pt idx="4">
                  <c:v>59.74</c:v>
                </c:pt>
                <c:pt idx="5">
                  <c:v>55</c:v>
                </c:pt>
                <c:pt idx="6">
                  <c:v>79.05</c:v>
                </c:pt>
                <c:pt idx="7">
                  <c:v>48.23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Лист1!$A$2:$A$9</c:f>
              <c:strCache>
                <c:ptCount val="8"/>
                <c:pt idx="0">
                  <c:v>п.8 Обесп. доступ. инф. о системе закупок</c:v>
                </c:pt>
                <c:pt idx="1">
                  <c:v>п.7 Исп. контрактов</c:v>
                </c:pt>
                <c:pt idx="2">
                  <c:v>п.6 Исп. треб. зак-ва о закуп.</c:v>
                </c:pt>
                <c:pt idx="3">
                  <c:v>п.5 Оценка осущ. закуп. процедур</c:v>
                </c:pt>
                <c:pt idx="4">
                  <c:v>п.4 Оценка обесп. квал. кадрами</c:v>
                </c:pt>
                <c:pt idx="5">
                  <c:v>п.3 Нормативная база</c:v>
                </c:pt>
                <c:pt idx="6">
                  <c:v>п.2 Оценка инф. инфрастр.</c:v>
                </c:pt>
                <c:pt idx="7">
                  <c:v>п.1 Оценка орг. структуры закупок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85</c:v>
                </c:pt>
                <c:pt idx="1">
                  <c:v>96.72</c:v>
                </c:pt>
                <c:pt idx="2">
                  <c:v>92.29</c:v>
                </c:pt>
                <c:pt idx="3">
                  <c:v>50.7</c:v>
                </c:pt>
                <c:pt idx="4">
                  <c:v>64.349999999999994</c:v>
                </c:pt>
                <c:pt idx="5">
                  <c:v>55</c:v>
                </c:pt>
                <c:pt idx="6">
                  <c:v>79.05</c:v>
                </c:pt>
                <c:pt idx="7">
                  <c:v>47.4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 год</c:v>
                </c:pt>
              </c:strCache>
            </c:strRef>
          </c:tx>
          <c:spPr>
            <a:solidFill>
              <a:srgbClr val="DAA3F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Лист1!$A$2:$A$9</c:f>
              <c:strCache>
                <c:ptCount val="8"/>
                <c:pt idx="0">
                  <c:v>п.8 Обесп. доступ. инф. о системе закупок</c:v>
                </c:pt>
                <c:pt idx="1">
                  <c:v>п.7 Исп. контрактов</c:v>
                </c:pt>
                <c:pt idx="2">
                  <c:v>п.6 Исп. треб. зак-ва о закуп.</c:v>
                </c:pt>
                <c:pt idx="3">
                  <c:v>п.5 Оценка осущ. закуп. процедур</c:v>
                </c:pt>
                <c:pt idx="4">
                  <c:v>п.4 Оценка обесп. квал. кадрами</c:v>
                </c:pt>
                <c:pt idx="5">
                  <c:v>п.3 Нормативная база</c:v>
                </c:pt>
                <c:pt idx="6">
                  <c:v>п.2 Оценка инф. инфрастр.</c:v>
                </c:pt>
                <c:pt idx="7">
                  <c:v>п.1 Оценка орг. структуры закупок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85</c:v>
                </c:pt>
                <c:pt idx="1">
                  <c:v>97.39</c:v>
                </c:pt>
                <c:pt idx="2">
                  <c:v>92.7</c:v>
                </c:pt>
                <c:pt idx="3">
                  <c:v>50.58</c:v>
                </c:pt>
                <c:pt idx="4">
                  <c:v>66.14</c:v>
                </c:pt>
                <c:pt idx="5">
                  <c:v>50</c:v>
                </c:pt>
                <c:pt idx="6">
                  <c:v>85</c:v>
                </c:pt>
                <c:pt idx="7">
                  <c:v>43.77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2016 год</c:v>
                </c:pt>
              </c:strCache>
            </c:strRef>
          </c:tx>
          <c:spPr>
            <a:solidFill>
              <a:srgbClr val="71A0FF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7000"/>
                </a:srgbClr>
              </a:outerShdw>
            </a:effectLst>
            <a:sp3d/>
          </c:spPr>
          <c:invertIfNegative val="0"/>
          <c:cat>
            <c:strRef>
              <c:f>Лист1!$A$2:$A$9</c:f>
              <c:strCache>
                <c:ptCount val="8"/>
                <c:pt idx="0">
                  <c:v>п.8 Обесп. доступ. инф. о системе закупок</c:v>
                </c:pt>
                <c:pt idx="1">
                  <c:v>п.7 Исп. контрактов</c:v>
                </c:pt>
                <c:pt idx="2">
                  <c:v>п.6 Исп. треб. зак-ва о закуп.</c:v>
                </c:pt>
                <c:pt idx="3">
                  <c:v>п.5 Оценка осущ. закуп. процедур</c:v>
                </c:pt>
                <c:pt idx="4">
                  <c:v>п.4 Оценка обесп. квал. кадрами</c:v>
                </c:pt>
                <c:pt idx="5">
                  <c:v>п.3 Нормативная база</c:v>
                </c:pt>
                <c:pt idx="6">
                  <c:v>п.2 Оценка инф. инфрастр.</c:v>
                </c:pt>
                <c:pt idx="7">
                  <c:v>п.1 Оценка орг. структуры закупок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82</c:v>
                </c:pt>
                <c:pt idx="1">
                  <c:v>98.73</c:v>
                </c:pt>
                <c:pt idx="2">
                  <c:v>87</c:v>
                </c:pt>
                <c:pt idx="3">
                  <c:v>52.84</c:v>
                </c:pt>
                <c:pt idx="4">
                  <c:v>53.42</c:v>
                </c:pt>
                <c:pt idx="5">
                  <c:v>45</c:v>
                </c:pt>
                <c:pt idx="6">
                  <c:v>85</c:v>
                </c:pt>
                <c:pt idx="7">
                  <c:v>42.9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9"/>
        <c:gapDepth val="0"/>
        <c:shape val="box"/>
        <c:axId val="44365312"/>
        <c:axId val="44366848"/>
        <c:axId val="0"/>
      </c:bar3DChart>
      <c:catAx>
        <c:axId val="44365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10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4366848"/>
        <c:crosses val="autoZero"/>
        <c:auto val="1"/>
        <c:lblAlgn val="ctr"/>
        <c:lblOffset val="100"/>
        <c:noMultiLvlLbl val="0"/>
      </c:catAx>
      <c:valAx>
        <c:axId val="44366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4365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12112497272851"/>
          <c:y val="0.89927693863169833"/>
          <c:w val="0.46755469168369068"/>
          <c:h val="3.74248598302644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Лидер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6231884057970902E-3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8309178743960908E-3"/>
                  <c:y val="-5.83728499142102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2463768115941588E-3"/>
                  <c:y val="-8.75592748713155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4541062801931476E-3"/>
                  <c:y val="-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9.6618357487922701E-3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8309178743960466E-3"/>
                  <c:y val="-1.751185497426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7.2463768115941145E-3"/>
                  <c:y val="-1.1674569982842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7.246376811594203E-3"/>
                  <c:y val="-1.4593212478552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п.1 Оценка орг. структуры закупок</c:v>
                </c:pt>
                <c:pt idx="1">
                  <c:v>п.2 Оценка информ. инфраструктуры</c:v>
                </c:pt>
                <c:pt idx="2">
                  <c:v>п.3 Нормативная база</c:v>
                </c:pt>
                <c:pt idx="3">
                  <c:v>п.4  Оценка обесп. квал. кадрами</c:v>
                </c:pt>
                <c:pt idx="4">
                  <c:v>п.5 Оценка осущ. закуп. процедур</c:v>
                </c:pt>
                <c:pt idx="5">
                  <c:v>п.6  Исп. требований зак-ва о закупках</c:v>
                </c:pt>
                <c:pt idx="6">
                  <c:v>п.7 Исполнение контрактов</c:v>
                </c:pt>
                <c:pt idx="7">
                  <c:v>п.8 Снятие адм.барьеров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84.8</c:v>
                </c:pt>
                <c:pt idx="1">
                  <c:v>96.09</c:v>
                </c:pt>
                <c:pt idx="2">
                  <c:v>100</c:v>
                </c:pt>
                <c:pt idx="3">
                  <c:v>99.68</c:v>
                </c:pt>
                <c:pt idx="4">
                  <c:v>71.63</c:v>
                </c:pt>
                <c:pt idx="5">
                  <c:v>99.97</c:v>
                </c:pt>
                <c:pt idx="6">
                  <c:v>99.62</c:v>
                </c:pt>
                <c:pt idx="7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Белгородская область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p3d/>
            </c:spPr>
          </c:dPt>
          <c:dLbls>
            <c:dLbl>
              <c:idx val="0"/>
              <c:layout>
                <c:manualLayout>
                  <c:x val="1.4492753623188406E-2"/>
                  <c:y val="-1.1674569982842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70048309178744E-2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5700483091787395E-2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115942028985508E-2"/>
                  <c:y val="-5.8372849914210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70048309178744E-2"/>
                  <c:y val="-8.75592748713154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8115942028985418E-2"/>
                  <c:y val="-1.7511854974263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1739130434782608E-2"/>
                  <c:y val="-1.16745699828420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8115942028985508E-2"/>
                  <c:y val="-5.8372849914210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п.1 Оценка орг. структуры закупок</c:v>
                </c:pt>
                <c:pt idx="1">
                  <c:v>п.2 Оценка информ. инфраструктуры</c:v>
                </c:pt>
                <c:pt idx="2">
                  <c:v>п.3 Нормативная база</c:v>
                </c:pt>
                <c:pt idx="3">
                  <c:v>п.4  Оценка обесп. квал. кадрами</c:v>
                </c:pt>
                <c:pt idx="4">
                  <c:v>п.5 Оценка осущ. закуп. процедур</c:v>
                </c:pt>
                <c:pt idx="5">
                  <c:v>п.6  Исп. требований зак-ва о закупках</c:v>
                </c:pt>
                <c:pt idx="6">
                  <c:v>п.7 Исполнение контрактов</c:v>
                </c:pt>
                <c:pt idx="7">
                  <c:v>п.8 Снятие адм.барьеров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80.34</c:v>
                </c:pt>
                <c:pt idx="1">
                  <c:v>79.239999999999995</c:v>
                </c:pt>
                <c:pt idx="2">
                  <c:v>71.36</c:v>
                </c:pt>
                <c:pt idx="3">
                  <c:v>79.489999999999995</c:v>
                </c:pt>
                <c:pt idx="4">
                  <c:v>55.21</c:v>
                </c:pt>
                <c:pt idx="5">
                  <c:v>98.44</c:v>
                </c:pt>
                <c:pt idx="6">
                  <c:v>96.87</c:v>
                </c:pt>
                <c:pt idx="7">
                  <c:v>96.02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1"/>
        <c:gapDepth val="0"/>
        <c:shape val="box"/>
        <c:axId val="43307008"/>
        <c:axId val="43308544"/>
        <c:axId val="0"/>
      </c:bar3DChart>
      <c:catAx>
        <c:axId val="4330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3308544"/>
        <c:crosses val="autoZero"/>
        <c:auto val="1"/>
        <c:lblAlgn val="ctr"/>
        <c:lblOffset val="100"/>
        <c:noMultiLvlLbl val="0"/>
      </c:catAx>
      <c:valAx>
        <c:axId val="43308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330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143505363097796"/>
          <c:y val="0.9166929654937146"/>
          <c:w val="0.24981338744993253"/>
          <c:h val="5.4741469816272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0.14766</cdr:x>
      <cdr:y>0.32872</cdr:y>
    </cdr:from>
    <cdr:to>
      <cdr:x>0.18438</cdr:x>
      <cdr:y>0.37196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00225" y="2027421"/>
          <a:ext cx="44767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rPr>
            <a:t>(С</a:t>
          </a:r>
          <a:r>
            <a:rPr lang="en-US" sz="1200" b="1" dirty="0" smtClean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rPr>
            <a:t>)</a:t>
          </a:r>
          <a:endParaRPr lang="ru-RU" sz="1200" b="1" dirty="0">
            <a:solidFill>
              <a:srgbClr val="44546A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7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3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76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0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5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3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1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B99B-EDE8-4FA0-B7EB-1323320A6E03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5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B99B-EDE8-4FA0-B7EB-1323320A6E03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A9FCD-380E-4BE0-82FC-BD235739980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4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686801" y="4444110"/>
            <a:ext cx="7091366" cy="601663"/>
            <a:chOff x="1248" y="2640"/>
            <a:chExt cx="4467" cy="379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4193" cy="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550" y="2689"/>
              <a:ext cx="416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800" dirty="0" smtClean="0">
                  <a:solidFill>
                    <a:srgbClr val="000000"/>
                  </a:solidFill>
                </a:rPr>
                <a:t>регионов по муниципальным закупкам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FFFF"/>
                  </a:solidFill>
                </a:rPr>
                <a:t>36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2686801" y="3645629"/>
            <a:ext cx="7003600" cy="585788"/>
            <a:chOff x="1248" y="3230"/>
            <a:chExt cx="4530" cy="369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4310" cy="16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pPr algn="ctr"/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14" y="3269"/>
              <a:ext cx="406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800" dirty="0" smtClean="0">
                  <a:solidFill>
                    <a:srgbClr val="000000"/>
                  </a:solidFill>
                </a:rPr>
                <a:t>региона по государственным закупкам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FFFF"/>
                  </a:solidFill>
                </a:rPr>
                <a:t>52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-1571" y="1265533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b="1" dirty="0"/>
              <a:t>Цель Рейтинга - </a:t>
            </a:r>
            <a:r>
              <a:rPr lang="ru-RU" sz="2800" dirty="0"/>
              <a:t>оценка и сопоставление закупочных систем регионов, выявление лидирующих субъектов РФ по показателям, которые обеспечивают эффективность и прозрачность осуществления закупочной деятельности</a:t>
            </a:r>
            <a:r>
              <a:rPr lang="ru-RU" sz="2800" dirty="0" smtClean="0"/>
              <a:t>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-1571" y="3122409"/>
            <a:ext cx="12344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2800" b="1" dirty="0" smtClean="0"/>
              <a:t>В 2020 году </a:t>
            </a:r>
            <a:r>
              <a:rPr lang="ru-RU" sz="2800" dirty="0" smtClean="0"/>
              <a:t>приняли участие:</a:t>
            </a:r>
          </a:p>
        </p:txBody>
      </p:sp>
    </p:spTree>
    <p:extLst>
      <p:ext uri="{BB962C8B-B14F-4D97-AF65-F5344CB8AC3E}">
        <p14:creationId xmlns:p14="http://schemas.microsoft.com/office/powerpoint/2010/main" val="347666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/>
          <a:p>
            <a:pPr algn="ctr"/>
            <a:r>
              <a:rPr lang="ru-RU" dirty="0"/>
              <a:t>Показатели </a:t>
            </a:r>
            <a:r>
              <a:rPr lang="ru-RU" dirty="0" smtClean="0"/>
              <a:t>Рейтинга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 smtClean="0"/>
              <a:t>Показатель 1: </a:t>
            </a:r>
            <a:r>
              <a:rPr lang="ru-RU" dirty="0"/>
              <a:t>О</a:t>
            </a:r>
            <a:r>
              <a:rPr lang="ru-RU" dirty="0" smtClean="0"/>
              <a:t>ценка </a:t>
            </a:r>
            <a:r>
              <a:rPr lang="ru-RU" dirty="0"/>
              <a:t>организационной структуры </a:t>
            </a:r>
            <a:r>
              <a:rPr lang="ru-RU" dirty="0" smtClean="0"/>
              <a:t>закупок</a:t>
            </a:r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Показатель 2: Оценка </a:t>
            </a:r>
            <a:r>
              <a:rPr lang="ru-RU" dirty="0"/>
              <a:t>информационной </a:t>
            </a:r>
            <a:r>
              <a:rPr lang="ru-RU" dirty="0" smtClean="0"/>
              <a:t>инфраструктуры</a:t>
            </a:r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Показатель 3: Нормативная база</a:t>
            </a:r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Показатель 4: Оценка </a:t>
            </a:r>
            <a:r>
              <a:rPr lang="ru-RU" dirty="0"/>
              <a:t>профессионализма заказчиков и обеспеченности квалифицированными </a:t>
            </a:r>
            <a:r>
              <a:rPr lang="ru-RU" dirty="0" smtClean="0"/>
              <a:t>кадрами</a:t>
            </a:r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Показатель 5: Оценка </a:t>
            </a:r>
            <a:r>
              <a:rPr lang="ru-RU" dirty="0"/>
              <a:t>осуществления закупочных </a:t>
            </a:r>
            <a:r>
              <a:rPr lang="ru-RU" dirty="0" smtClean="0"/>
              <a:t>процедур</a:t>
            </a:r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Показатель 6: Исполнение </a:t>
            </a:r>
            <a:r>
              <a:rPr lang="ru-RU" dirty="0"/>
              <a:t>требований законодательства о </a:t>
            </a:r>
            <a:r>
              <a:rPr lang="ru-RU" dirty="0" smtClean="0"/>
              <a:t>закупках</a:t>
            </a:r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Показатель 7: Исполнение контрактов</a:t>
            </a:r>
            <a:endParaRPr lang="ru-RU" dirty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Показатель 8: Снятие  </a:t>
            </a:r>
            <a:r>
              <a:rPr lang="ru-RU" dirty="0"/>
              <a:t>административных барьеров и обеспечение доступности информации о системе </a:t>
            </a:r>
            <a:r>
              <a:rPr lang="ru-RU" dirty="0" smtClean="0"/>
              <a:t>закупок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82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	 </a:t>
            </a:r>
            <a:r>
              <a:rPr lang="ru-RU" dirty="0"/>
              <a:t>Методика расчета </a:t>
            </a:r>
            <a:r>
              <a:rPr lang="ru-RU" dirty="0" smtClean="0"/>
              <a:t>Рейтинга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26304"/>
              </p:ext>
            </p:extLst>
          </p:nvPr>
        </p:nvGraphicFramePr>
        <p:xfrm>
          <a:off x="838200" y="3030310"/>
          <a:ext cx="10515600" cy="3457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91738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Подгруппа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Рейтинг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Отклонение от лидера (%)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537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Высший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до 10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Высокий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от 11 до 30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48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Выше среднего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от 31 до 50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772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effectLst/>
                        </a:rPr>
                        <a:t>Субъекты, имеющие отклонение по показателю от лидера более 50%, в итоговую оценку показателя не включаются</a:t>
                      </a:r>
                      <a:endParaRPr lang="ru-RU" sz="2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38200" y="1690688"/>
            <a:ext cx="1051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dirty="0"/>
              <a:t>По каждому показателю Рейтинга определяются регионы–лидеры, имеющие лучшее (максимальное) значение показателя. Остальные регионы группируются на 3 подгруппы по степени отклонения от лучшего 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953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00" y="136156"/>
            <a:ext cx="12192000" cy="803644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Отклонение значений Белгородской области от Лидера </a:t>
            </a:r>
            <a:r>
              <a:rPr lang="ru-RU" sz="2400" dirty="0" smtClean="0"/>
              <a:t>по </a:t>
            </a:r>
            <a:r>
              <a:rPr lang="ru-RU" sz="2400" dirty="0"/>
              <a:t>государственному уровню </a:t>
            </a:r>
            <a:r>
              <a:rPr lang="ru-RU" sz="2400" dirty="0" smtClean="0"/>
              <a:t>Рейтинга</a:t>
            </a:r>
            <a:endParaRPr lang="ru-RU" sz="2400" dirty="0"/>
          </a:p>
        </p:txBody>
      </p:sp>
      <p:graphicFrame>
        <p:nvGraphicFramePr>
          <p:cNvPr id="43" name="Объект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940892"/>
              </p:ext>
            </p:extLst>
          </p:nvPr>
        </p:nvGraphicFramePr>
        <p:xfrm>
          <a:off x="0" y="830079"/>
          <a:ext cx="12192000" cy="6167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"/>
          <p:cNvSpPr txBox="1"/>
          <p:nvPr/>
        </p:nvSpPr>
        <p:spPr>
          <a:xfrm>
            <a:off x="4390231" y="2968625"/>
            <a:ext cx="447675" cy="266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</a:t>
            </a:r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6027738" y="3016250"/>
            <a:ext cx="420688" cy="26828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</a:t>
            </a:r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7442994" y="3057525"/>
            <a:ext cx="447675" cy="266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</a:t>
            </a:r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3097773" y="1704974"/>
            <a:ext cx="450290" cy="2492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ru-RU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1415713" y="1457324"/>
            <a:ext cx="409235" cy="266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ru-RU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0206039" y="1833740"/>
            <a:ext cx="414336" cy="26244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ru-RU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780705" y="1510071"/>
            <a:ext cx="447675" cy="266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ru-RU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300" y="149225"/>
            <a:ext cx="10515600" cy="803275"/>
          </a:xfrm>
        </p:spPr>
        <p:txBody>
          <a:bodyPr>
            <a:noAutofit/>
          </a:bodyPr>
          <a:lstStyle/>
          <a:p>
            <a:pPr algn="ctr"/>
            <a:r>
              <a:rPr lang="ru-RU" sz="2800" kern="0" dirty="0">
                <a:effectLst>
                  <a:reflection blurRad="6350" endPos="0" dir="5400000" sy="-100000" algn="bl" rotWithShape="0"/>
                </a:effectLst>
                <a:cs typeface="Arial" panose="020B0604020202020204" pitchFamily="34" charset="0"/>
              </a:rPr>
              <a:t>Динамика Белгородской области в Рейтинге </a:t>
            </a:r>
            <a:r>
              <a:rPr lang="ru-RU" sz="2800" dirty="0">
                <a:cs typeface="Arial" panose="020B0604020202020204" pitchFamily="34" charset="0"/>
              </a:rPr>
              <a:t>эффективности и прозрачности закупочных систем регионов РФ за </a:t>
            </a:r>
            <a:r>
              <a:rPr lang="en-US" sz="2800" dirty="0">
                <a:cs typeface="Arial" panose="020B0604020202020204" pitchFamily="34" charset="0"/>
              </a:rPr>
              <a:t>2016 – </a:t>
            </a:r>
            <a:r>
              <a:rPr lang="ru-RU" sz="2800" dirty="0" smtClean="0">
                <a:cs typeface="Arial" panose="020B0604020202020204" pitchFamily="34" charset="0"/>
              </a:rPr>
              <a:t>20</a:t>
            </a:r>
            <a:r>
              <a:rPr lang="en-US" sz="2800" dirty="0" smtClean="0">
                <a:cs typeface="Arial" panose="020B0604020202020204" pitchFamily="34" charset="0"/>
              </a:rPr>
              <a:t>20 </a:t>
            </a:r>
            <a:r>
              <a:rPr lang="ru-RU" sz="2800" dirty="0">
                <a:cs typeface="Arial" panose="020B0604020202020204" pitchFamily="34" charset="0"/>
              </a:rPr>
              <a:t>годы</a:t>
            </a:r>
          </a:p>
        </p:txBody>
      </p:sp>
      <p:graphicFrame>
        <p:nvGraphicFramePr>
          <p:cNvPr id="5" name="Объект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0546491"/>
              </p:ext>
            </p:extLst>
          </p:nvPr>
        </p:nvGraphicFramePr>
        <p:xfrm>
          <a:off x="0" y="631610"/>
          <a:ext cx="12368463" cy="6545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818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15" y="0"/>
            <a:ext cx="9991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41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330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Отклонение значений Белгородской области </a:t>
            </a:r>
            <a:r>
              <a:rPr lang="ru-RU" sz="2400" dirty="0" smtClean="0"/>
              <a:t>от </a:t>
            </a:r>
            <a:r>
              <a:rPr lang="ru-RU" sz="2400" dirty="0"/>
              <a:t>Лидера </a:t>
            </a:r>
            <a:r>
              <a:rPr lang="ru-RU" sz="2400" dirty="0" smtClean="0"/>
              <a:t>по </a:t>
            </a:r>
            <a:r>
              <a:rPr lang="ru-RU" sz="2400" dirty="0"/>
              <a:t>муниципальному уровню </a:t>
            </a:r>
            <a:r>
              <a:rPr lang="ru-RU" sz="2400" dirty="0" smtClean="0"/>
              <a:t>Рейтинга</a:t>
            </a:r>
            <a:endParaRPr lang="ru-RU" sz="2400" dirty="0"/>
          </a:p>
        </p:txBody>
      </p:sp>
      <p:graphicFrame>
        <p:nvGraphicFramePr>
          <p:cNvPr id="4" name="Объект 4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825378"/>
              </p:ext>
            </p:extLst>
          </p:nvPr>
        </p:nvGraphicFramePr>
        <p:xfrm>
          <a:off x="-1" y="882315"/>
          <a:ext cx="12015537" cy="6144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757362" y="1728452"/>
            <a:ext cx="447675" cy="266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1432256" y="1030120"/>
            <a:ext cx="447675" cy="266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10117805" y="954881"/>
            <a:ext cx="447675" cy="2571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8667749" y="857131"/>
            <a:ext cx="445771" cy="2923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ru-RU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148012" y="1785603"/>
            <a:ext cx="447675" cy="266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ru-RU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4525962" y="2172953"/>
            <a:ext cx="447675" cy="266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ru-RU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924424" y="1811461"/>
            <a:ext cx="447675" cy="266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ru-RU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257924" y="2935411"/>
            <a:ext cx="447675" cy="2667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b="1" dirty="0" smtClean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ru-RU" sz="1200" b="1" dirty="0">
              <a:solidFill>
                <a:srgbClr val="4454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9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291</Words>
  <Application>Microsoft Office PowerPoint</Application>
  <PresentationFormat>Произвольный</PresentationFormat>
  <Paragraphs>81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Презентация PowerPoint</vt:lpstr>
      <vt:lpstr>Показатели Рейтинга</vt:lpstr>
      <vt:lpstr>  Методика расчета Рейтинга</vt:lpstr>
      <vt:lpstr>Отклонение значений Белгородской области от Лидера по государственному уровню Рейтинга</vt:lpstr>
      <vt:lpstr>Динамика Белгородской области в Рейтинге эффективности и прозрачности закупочных систем регионов РФ за 2016 – 2020 годы</vt:lpstr>
      <vt:lpstr>Презентация PowerPoint</vt:lpstr>
      <vt:lpstr>Отклонение значений Белгородской области от Лидера по муниципальному уровню Рейтинга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Ира Григорьева</cp:lastModifiedBy>
  <cp:revision>51</cp:revision>
  <dcterms:created xsi:type="dcterms:W3CDTF">2020-01-15T14:00:58Z</dcterms:created>
  <dcterms:modified xsi:type="dcterms:W3CDTF">2022-05-19T09:20:10Z</dcterms:modified>
</cp:coreProperties>
</file>