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0"/>
  </p:notesMasterIdLst>
  <p:sldIdLst>
    <p:sldId id="283" r:id="rId2"/>
    <p:sldId id="268" r:id="rId3"/>
    <p:sldId id="275" r:id="rId4"/>
    <p:sldId id="280" r:id="rId5"/>
    <p:sldId id="272" r:id="rId6"/>
    <p:sldId id="281" r:id="rId7"/>
    <p:sldId id="276" r:id="rId8"/>
    <p:sldId id="273" r:id="rId9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54" autoAdjust="0"/>
    <p:restoredTop sz="94636" autoAdjust="0"/>
  </p:normalViewPr>
  <p:slideViewPr>
    <p:cSldViewPr>
      <p:cViewPr varScale="1">
        <p:scale>
          <a:sx n="117" d="100"/>
          <a:sy n="117" d="100"/>
        </p:scale>
        <p:origin x="-17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4814835388660517E-2"/>
          <c:y val="3.342946266672777E-2"/>
          <c:w val="0.91636669999629683"/>
          <c:h val="0.872486401365153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96.62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78.47</c:v>
                </c:pt>
                <c:pt idx="5">
                  <c:v>99.97</c:v>
                </c:pt>
                <c:pt idx="6">
                  <c:v>99.93</c:v>
                </c:pt>
                <c:pt idx="7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Белгородская область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106673332592673E-2"/>
                  <c:y val="-4.3274385329097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0864626152649705E-2"/>
                  <c:y val="4.3274385329097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4985649742621189E-2"/>
                  <c:y val="-4.3274385329097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7925137947635448E-2"/>
                  <c:y val="-2.1637192664548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9394882050142578E-2"/>
                  <c:y val="-2.16371926645487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3515905640114063E-2"/>
                  <c:y val="-2.16371926645487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1757952820056924E-2"/>
                  <c:y val="6.27478587271912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0864626152649812E-2"/>
                  <c:y val="4.3274385329097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47.4</c:v>
                </c:pt>
                <c:pt idx="1">
                  <c:v>79.05</c:v>
                </c:pt>
                <c:pt idx="2">
                  <c:v>55</c:v>
                </c:pt>
                <c:pt idx="3">
                  <c:v>64.349999999999994</c:v>
                </c:pt>
                <c:pt idx="4">
                  <c:v>50.7</c:v>
                </c:pt>
                <c:pt idx="5">
                  <c:v>92.29</c:v>
                </c:pt>
                <c:pt idx="6">
                  <c:v>96.72</c:v>
                </c:pt>
                <c:pt idx="7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9980416"/>
        <c:axId val="39982208"/>
        <c:axId val="0"/>
      </c:bar3DChart>
      <c:catAx>
        <c:axId val="39980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/>
            </a:pPr>
            <a:endParaRPr lang="ru-RU"/>
          </a:p>
        </c:txPr>
        <c:crossAx val="39982208"/>
        <c:crosses val="autoZero"/>
        <c:auto val="1"/>
        <c:lblAlgn val="ctr"/>
        <c:lblOffset val="100"/>
        <c:noMultiLvlLbl val="0"/>
      </c:catAx>
      <c:valAx>
        <c:axId val="39982208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399804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692180549320491"/>
          <c:y val="7.7493125763804016E-2"/>
          <c:w val="0.70705181508386727"/>
          <c:h val="0.8022234007868117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 год</c:v>
                </c:pt>
              </c:strCache>
            </c:strRef>
          </c:tx>
          <c:dLbls>
            <c:dLbl>
              <c:idx val="0"/>
              <c:layout>
                <c:manualLayout>
                  <c:x val="-2.2419825292481599E-2"/>
                  <c:y val="6.4134288109402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8140616202719467E-2"/>
                  <c:y val="-3.1351314500409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6196996286169042E-2"/>
                  <c:y val="3.89386749235654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2957597028935232E-2"/>
                  <c:y val="2.9776633765079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0925170272982851E-2"/>
                  <c:y val="-2.2905102896214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9786200779951004E-3"/>
                  <c:y val="4.8100716082051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5915194057870464E-2"/>
                  <c:y val="-4.1229185213187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2393992572338081E-3"/>
                  <c:y val="2.7486123475457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>
                    <a:solidFill>
                      <a:srgbClr val="7030A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Лист1!$B$2:$B$9</c:f>
              <c:numCache>
                <c:formatCode>0.00</c:formatCode>
                <c:ptCount val="8"/>
                <c:pt idx="0">
                  <c:v>42.9</c:v>
                </c:pt>
                <c:pt idx="1">
                  <c:v>85</c:v>
                </c:pt>
                <c:pt idx="2">
                  <c:v>45</c:v>
                </c:pt>
                <c:pt idx="3">
                  <c:v>53.42</c:v>
                </c:pt>
                <c:pt idx="4">
                  <c:v>52.84</c:v>
                </c:pt>
                <c:pt idx="5">
                  <c:v>87</c:v>
                </c:pt>
                <c:pt idx="6">
                  <c:v>98.73</c:v>
                </c:pt>
                <c:pt idx="7">
                  <c:v>82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 год</c:v>
                </c:pt>
              </c:strCache>
            </c:strRef>
          </c:tx>
          <c:dLbls>
            <c:dLbl>
              <c:idx val="0"/>
              <c:layout>
                <c:manualLayout>
                  <c:x val="-6.4657010802942796E-2"/>
                  <c:y val="-4.4410830254069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3087058123485338E-4"/>
                  <c:y val="-2.9633431783192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2335154850967594E-3"/>
                  <c:y val="-1.832408231697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0774292943721176E-2"/>
                  <c:y val="-3.6648164633943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9893100389975502E-3"/>
                  <c:y val="5.0391226371672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0492490715422658E-2"/>
                  <c:y val="-4.122918521318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16695555484418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>
                    <a:solidFill>
                      <a:srgbClr val="00B0F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Лист1!$C$2:$C$9</c:f>
              <c:numCache>
                <c:formatCode>0.00</c:formatCode>
                <c:ptCount val="8"/>
                <c:pt idx="0">
                  <c:v>43.77</c:v>
                </c:pt>
                <c:pt idx="1">
                  <c:v>85</c:v>
                </c:pt>
                <c:pt idx="2">
                  <c:v>50</c:v>
                </c:pt>
                <c:pt idx="3">
                  <c:v>66.14</c:v>
                </c:pt>
                <c:pt idx="4">
                  <c:v>50.58</c:v>
                </c:pt>
                <c:pt idx="5">
                  <c:v>92.7</c:v>
                </c:pt>
                <c:pt idx="6">
                  <c:v>97.39</c:v>
                </c:pt>
                <c:pt idx="7">
                  <c:v>85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2018 год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1.9430515253484104E-2"/>
                  <c:y val="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9786200779951004E-3"/>
                  <c:y val="-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9893100389975502E-2"/>
                  <c:y val="-5.9553267530158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09251702729828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9.1173956189425281E-2"/>
                  <c:y val="1.832408231697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5871720467970603E-2"/>
                  <c:y val="4.8100716082051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6.1280855799449779E-2"/>
                  <c:y val="9.16204115848595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" sourceLinked="0"/>
            <c:spPr>
              <a:noFill/>
            </c:spPr>
            <c:txPr>
              <a:bodyPr/>
              <a:lstStyle/>
              <a:p>
                <a:pPr>
                  <a:defRPr sz="1400" baseline="0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Лист1!$D$2:$D$9</c:f>
              <c:numCache>
                <c:formatCode>0.00</c:formatCode>
                <c:ptCount val="8"/>
                <c:pt idx="0">
                  <c:v>47.4</c:v>
                </c:pt>
                <c:pt idx="1">
                  <c:v>79.05</c:v>
                </c:pt>
                <c:pt idx="2">
                  <c:v>55</c:v>
                </c:pt>
                <c:pt idx="3">
                  <c:v>64.349999999999994</c:v>
                </c:pt>
                <c:pt idx="4">
                  <c:v>50.7</c:v>
                </c:pt>
                <c:pt idx="5">
                  <c:v>92.29</c:v>
                </c:pt>
                <c:pt idx="6">
                  <c:v>96.72</c:v>
                </c:pt>
                <c:pt idx="7">
                  <c:v>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21824"/>
        <c:axId val="43023360"/>
      </c:lineChart>
      <c:catAx>
        <c:axId val="4302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800" baseline="0"/>
            </a:pPr>
            <a:endParaRPr lang="ru-RU"/>
          </a:p>
        </c:txPr>
        <c:crossAx val="43023360"/>
        <c:crosses val="autoZero"/>
        <c:auto val="1"/>
        <c:lblAlgn val="ctr"/>
        <c:lblOffset val="100"/>
        <c:noMultiLvlLbl val="0"/>
      </c:catAx>
      <c:valAx>
        <c:axId val="43023360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43021824"/>
        <c:crosses val="autoZero"/>
        <c:crossBetween val="between"/>
      </c:valAx>
      <c:spPr>
        <a:noFill/>
        <a:ln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  <a:scene3d>
          <a:camera prst="orthographicFront"/>
          <a:lightRig rig="threePt" dir="t"/>
        </a:scene3d>
        <a:sp3d>
          <a:bevelT w="6350"/>
        </a:sp3d>
      </c:spPr>
    </c:plotArea>
    <c:legend>
      <c:legendPos val="r"/>
      <c:layout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4814835388660517E-2"/>
          <c:y val="3.342946266672777E-2"/>
          <c:w val="0.91636669999629683"/>
          <c:h val="0.872486401365153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-4.1152834870199606E-2"/>
                  <c:y val="2.2611375587127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75</c:v>
                </c:pt>
                <c:pt idx="1">
                  <c:v>86.16</c:v>
                </c:pt>
                <c:pt idx="2">
                  <c:v>100</c:v>
                </c:pt>
                <c:pt idx="3">
                  <c:v>95.19</c:v>
                </c:pt>
                <c:pt idx="4">
                  <c:v>70.58</c:v>
                </c:pt>
                <c:pt idx="5">
                  <c:v>99.55</c:v>
                </c:pt>
                <c:pt idx="6">
                  <c:v>99.89</c:v>
                </c:pt>
                <c:pt idx="7">
                  <c:v>92.05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Белгородская область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2334370255156834E-2"/>
                  <c:y val="-6.58865656462967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0864626152649705E-2"/>
                  <c:y val="-2.45592413804522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4985649742621189E-2"/>
                  <c:y val="-4.3274385329097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7925137947635448E-2"/>
                  <c:y val="-2.1637192664548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9394882050142578E-2"/>
                  <c:y val="-2.16371926645487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9394882050142578E-3"/>
                  <c:y val="-1.518021541362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2622578972706736E-2"/>
                  <c:y val="-2.82536321202259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3804114357663964E-2"/>
                  <c:y val="-8.68907488094308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67.319999999999993</c:v>
                </c:pt>
                <c:pt idx="1">
                  <c:v>69.36</c:v>
                </c:pt>
                <c:pt idx="2">
                  <c:v>60.45</c:v>
                </c:pt>
                <c:pt idx="3">
                  <c:v>79.2</c:v>
                </c:pt>
                <c:pt idx="4">
                  <c:v>59.64</c:v>
                </c:pt>
                <c:pt idx="5">
                  <c:v>98.99</c:v>
                </c:pt>
                <c:pt idx="6">
                  <c:v>98.77</c:v>
                </c:pt>
                <c:pt idx="7">
                  <c:v>92.05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975040"/>
        <c:axId val="42808064"/>
        <c:axId val="0"/>
      </c:bar3DChart>
      <c:catAx>
        <c:axId val="43975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/>
            </a:pPr>
            <a:endParaRPr lang="ru-RU"/>
          </a:p>
        </c:txPr>
        <c:crossAx val="42808064"/>
        <c:crosses val="autoZero"/>
        <c:auto val="1"/>
        <c:lblAlgn val="ctr"/>
        <c:lblOffset val="100"/>
        <c:noMultiLvlLbl val="0"/>
      </c:catAx>
      <c:valAx>
        <c:axId val="42808064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439750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0FAB6-F2C7-4ED3-A62A-6F9A0B61114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FF808-2E22-404F-AE65-730B287ED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605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654A-E714-494E-B89A-436198A6F3D0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01B9-E21F-420A-8FFF-1F7AEFD80833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C315-6201-432F-9FFE-36B1F316B027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8BF4-9347-4FAC-8A35-E83A0BE49B8F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6C97-E1F0-4D45-8413-7BCA8B5F3674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1FD4-189B-4902-BD84-1EFFA86A40FF}" type="datetime1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A06A-8ED8-46EA-8F20-0B32817F58EF}" type="datetime1">
              <a:rPr lang="ru-RU" smtClean="0"/>
              <a:t>19.05.2022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337F-501D-4500-BB0C-D59E67A94C5A}" type="datetime1">
              <a:rPr lang="ru-RU" smtClean="0"/>
              <a:t>19.05.2022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56C42-B79F-40D5-A606-436D87B7716F}" type="datetime1">
              <a:rPr lang="ru-RU" smtClean="0"/>
              <a:t>19.05.2022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6D1E6-9DFD-4F72-9DAD-A4BD9E395C92}" type="datetime1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CD0-F3A3-484D-974B-141D8B19D3B4}" type="datetime1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FEDFEC5-D1F8-4CFC-B087-AF79A46AE7D0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548680"/>
            <a:ext cx="8212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 smtClean="0"/>
              <a:t>Цель </a:t>
            </a:r>
            <a:r>
              <a:rPr lang="ru-RU" b="1" dirty="0"/>
              <a:t>Рейтинга </a:t>
            </a:r>
            <a:r>
              <a:rPr lang="ru-RU" b="1" dirty="0" smtClean="0"/>
              <a:t>- </a:t>
            </a:r>
            <a:r>
              <a:rPr lang="ru-RU" dirty="0" smtClean="0"/>
              <a:t>оценка </a:t>
            </a:r>
            <a:r>
              <a:rPr lang="ru-RU" dirty="0"/>
              <a:t>и сопоставление закупочных систем </a:t>
            </a:r>
            <a:r>
              <a:rPr lang="ru-RU" dirty="0" smtClean="0"/>
              <a:t>регионов, </a:t>
            </a:r>
            <a:r>
              <a:rPr lang="ru-RU" dirty="0"/>
              <a:t>выявление лидирующих субъектов РФ по показателям, которые обеспечивают эффективность и прозрачность осуществления закупочной деятельности</a:t>
            </a:r>
            <a:r>
              <a:rPr lang="ru-RU" dirty="0" smtClean="0"/>
              <a:t>.</a:t>
            </a:r>
          </a:p>
          <a:p>
            <a:pPr marL="45720" indent="0">
              <a:buNone/>
            </a:pPr>
            <a:endParaRPr lang="ru-RU" dirty="0" smtClean="0"/>
          </a:p>
          <a:p>
            <a:pPr marL="45720" indent="0" algn="ctr">
              <a:buNone/>
            </a:pPr>
            <a:r>
              <a:rPr lang="ru-RU" b="1" dirty="0" smtClean="0"/>
              <a:t>В </a:t>
            </a:r>
            <a:r>
              <a:rPr lang="ru-RU" b="1" dirty="0"/>
              <a:t>2018 </a:t>
            </a:r>
            <a:r>
              <a:rPr lang="ru-RU" b="1" dirty="0" smtClean="0"/>
              <a:t>году </a:t>
            </a:r>
            <a:r>
              <a:rPr lang="ru-RU" dirty="0" smtClean="0"/>
              <a:t>приняли участие:</a:t>
            </a:r>
          </a:p>
          <a:p>
            <a:pPr marL="44450" indent="1028700">
              <a:buNone/>
              <a:tabLst>
                <a:tab pos="1616075" algn="l"/>
              </a:tabLst>
            </a:pPr>
            <a:r>
              <a:rPr lang="ru-RU" b="1" dirty="0" smtClean="0"/>
              <a:t>- 51 </a:t>
            </a:r>
            <a:r>
              <a:rPr lang="ru-RU" b="1" dirty="0"/>
              <a:t>регион </a:t>
            </a:r>
            <a:r>
              <a:rPr lang="ru-RU" dirty="0"/>
              <a:t>по </a:t>
            </a:r>
            <a:r>
              <a:rPr lang="ru-RU" dirty="0" smtClean="0"/>
              <a:t>государственным </a:t>
            </a:r>
            <a:r>
              <a:rPr lang="ru-RU" dirty="0"/>
              <a:t>закупкам </a:t>
            </a:r>
            <a:r>
              <a:rPr lang="ru-RU" dirty="0" smtClean="0"/>
              <a:t> </a:t>
            </a:r>
          </a:p>
          <a:p>
            <a:pPr marL="44450" indent="1028700">
              <a:buNone/>
              <a:tabLst>
                <a:tab pos="1616075" algn="l"/>
              </a:tabLst>
            </a:pPr>
            <a:r>
              <a:rPr lang="ru-RU" b="1" dirty="0" smtClean="0"/>
              <a:t>- 38 </a:t>
            </a:r>
            <a:r>
              <a:rPr lang="ru-RU" b="1" dirty="0"/>
              <a:t>регионов </a:t>
            </a:r>
            <a:r>
              <a:rPr lang="ru-RU" dirty="0"/>
              <a:t>по муниципальным </a:t>
            </a:r>
            <a:r>
              <a:rPr lang="ru-RU" dirty="0" smtClean="0"/>
              <a:t>закупкам 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59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548680"/>
            <a:ext cx="8212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Показатели Рейтинга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dirty="0"/>
              <a:t>Оценка организационной структуры </a:t>
            </a:r>
            <a:r>
              <a:rPr lang="ru-RU" dirty="0" smtClean="0"/>
              <a:t>закупок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Оценка информационной </a:t>
            </a:r>
            <a:r>
              <a:rPr lang="ru-RU" dirty="0" smtClean="0"/>
              <a:t>инфраструктуры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Нормативная </a:t>
            </a:r>
            <a:r>
              <a:rPr lang="ru-RU" dirty="0" smtClean="0"/>
              <a:t>база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Оценка профессионализма заказчиков и обеспеченности квалифицированными </a:t>
            </a:r>
            <a:r>
              <a:rPr lang="ru-RU" dirty="0" smtClean="0"/>
              <a:t>кадрами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Оценка осуществления закупочных </a:t>
            </a:r>
            <a:r>
              <a:rPr lang="ru-RU" dirty="0" smtClean="0"/>
              <a:t>процедур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Исполнение требований законодательства о </a:t>
            </a:r>
            <a:r>
              <a:rPr lang="ru-RU" dirty="0" smtClean="0"/>
              <a:t>закупках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Исполнение </a:t>
            </a:r>
            <a:r>
              <a:rPr lang="ru-RU" dirty="0" smtClean="0"/>
              <a:t>контрактов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Снятие  административных барьеров и обеспечение доступности информации о системе </a:t>
            </a:r>
            <a:r>
              <a:rPr lang="ru-RU" dirty="0" smtClean="0"/>
              <a:t>закупок</a:t>
            </a:r>
            <a:endParaRPr lang="ru-RU" dirty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1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548680"/>
            <a:ext cx="8212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Методика расчета Рейтинга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052736"/>
            <a:ext cx="7920880" cy="511256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dirty="0" smtClean="0"/>
              <a:t>По </a:t>
            </a:r>
            <a:r>
              <a:rPr lang="ru-RU" sz="1800" dirty="0"/>
              <a:t>каждому показателю Рейтинга определяются регионы–лидеры, имеющие лучшее (максимальное) значение показателя. Остальные регионы группируются на 3 подгруппы по степени отклонения от лучшего значения. </a:t>
            </a:r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r>
              <a:rPr lang="ru-RU" sz="1800" dirty="0"/>
              <a:t> </a:t>
            </a:r>
          </a:p>
          <a:p>
            <a:pPr marL="45720" indent="0">
              <a:buNone/>
            </a:pPr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309908"/>
              </p:ext>
            </p:extLst>
          </p:nvPr>
        </p:nvGraphicFramePr>
        <p:xfrm>
          <a:off x="755576" y="2348881"/>
          <a:ext cx="7056784" cy="3744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1034"/>
                <a:gridCol w="2795008"/>
                <a:gridCol w="2310742"/>
              </a:tblGrid>
              <a:tr h="674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Подгруппа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Рейтинг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Отклонение от лидера (%)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0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A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Высший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 10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3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B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Высокий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 11 до 30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C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Выше среднего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 31 до 50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0021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Субъекты, имеющие отклонение по показателю от лидера более 50%, в итоговую оценку показателя не </a:t>
                      </a:r>
                      <a:r>
                        <a:rPr lang="ru-RU" sz="1600" dirty="0" smtClean="0">
                          <a:effectLst/>
                        </a:rPr>
                        <a:t>включаются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73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" y="692696"/>
            <a:ext cx="905929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347864" y="4725144"/>
            <a:ext cx="144016" cy="129614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699792" y="321297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16016" y="321297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</a:t>
            </a:r>
            <a:endParaRPr lang="ru-RU" sz="32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668344" y="321297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С</a:t>
            </a:r>
            <a:endParaRPr lang="ru-RU" sz="32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187624" y="1556792"/>
            <a:ext cx="6480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Л</a:t>
            </a:r>
          </a:p>
          <a:p>
            <a:r>
              <a:rPr lang="ru-RU" sz="3200" dirty="0" smtClean="0"/>
              <a:t>И</a:t>
            </a:r>
          </a:p>
          <a:p>
            <a:r>
              <a:rPr lang="ru-RU" sz="3200" dirty="0" smtClean="0"/>
              <a:t>Д</a:t>
            </a:r>
          </a:p>
          <a:p>
            <a:r>
              <a:rPr lang="ru-RU" sz="3200" dirty="0" smtClean="0"/>
              <a:t>Е</a:t>
            </a:r>
          </a:p>
          <a:p>
            <a:r>
              <a:rPr lang="ru-RU" sz="3200" dirty="0" smtClean="0"/>
              <a:t>Р</a:t>
            </a:r>
          </a:p>
          <a:p>
            <a:r>
              <a:rPr lang="ru-RU" sz="3200" dirty="0"/>
              <a:t>Ы</a:t>
            </a:r>
            <a:endParaRPr lang="ru-RU" sz="32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209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12012569"/>
              </p:ext>
            </p:extLst>
          </p:nvPr>
        </p:nvGraphicFramePr>
        <p:xfrm>
          <a:off x="251520" y="773415"/>
          <a:ext cx="8640960" cy="5607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3" y="188640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Отклонение значений Белгородской области от Лидера </a:t>
            </a:r>
          </a:p>
          <a:p>
            <a:pPr algn="ctr"/>
            <a:r>
              <a:rPr lang="ru-RU" sz="1600" dirty="0" smtClean="0"/>
              <a:t>по государственному уровню Рейтинга</a:t>
            </a: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74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20" cy="720080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kern="0" dirty="0" smtClean="0">
                <a:effectLst>
                  <a:reflection blurRad="6350" endPos="0" dir="5400000" sy="-100000" algn="bl" rotWithShape="0"/>
                </a:effectLst>
              </a:rPr>
              <a:t>Динамика Белгородской области в Рейтинге </a:t>
            </a:r>
            <a:r>
              <a:rPr lang="ru-RU" sz="1800" dirty="0" smtClean="0">
                <a:effectLst/>
              </a:rPr>
              <a:t>эффективности </a:t>
            </a:r>
            <a:r>
              <a:rPr lang="ru-RU" sz="1800" dirty="0">
                <a:effectLst/>
              </a:rPr>
              <a:t>и прозрачности закупочных систем регионов РФ за </a:t>
            </a:r>
            <a:r>
              <a:rPr lang="en-US" sz="1800" dirty="0" smtClean="0">
                <a:effectLst/>
              </a:rPr>
              <a:t>2016 – </a:t>
            </a:r>
            <a:r>
              <a:rPr lang="ru-RU" sz="1800" dirty="0" smtClean="0">
                <a:effectLst/>
              </a:rPr>
              <a:t>2018</a:t>
            </a:r>
            <a:r>
              <a:rPr lang="en-US" sz="1800" dirty="0" smtClean="0">
                <a:effectLst/>
              </a:rPr>
              <a:t> </a:t>
            </a:r>
            <a:r>
              <a:rPr lang="ru-RU" sz="1800" dirty="0" smtClean="0">
                <a:effectLst/>
              </a:rPr>
              <a:t>годы</a:t>
            </a:r>
            <a:endParaRPr lang="ru-RU" sz="1800" kern="0" dirty="0">
              <a:effectLst>
                <a:reflection blurRad="6350" endPos="0" dir="5400000" sy="-100000" algn="bl" rotWithShape="0"/>
              </a:effectLst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85978633"/>
              </p:ext>
            </p:extLst>
          </p:nvPr>
        </p:nvGraphicFramePr>
        <p:xfrm>
          <a:off x="539552" y="836712"/>
          <a:ext cx="8208912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75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36" y="116633"/>
            <a:ext cx="8989264" cy="6261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09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59707393"/>
              </p:ext>
            </p:extLst>
          </p:nvPr>
        </p:nvGraphicFramePr>
        <p:xfrm>
          <a:off x="251520" y="527194"/>
          <a:ext cx="8640960" cy="5854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3" y="188640"/>
            <a:ext cx="7920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Отклонение значений области от Лидера по муниципальному уровню Рейтинга</a:t>
            </a:r>
            <a:endParaRPr lang="ru-RU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028384" y="2204864"/>
            <a:ext cx="5404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Л</a:t>
            </a:r>
          </a:p>
          <a:p>
            <a:r>
              <a:rPr lang="ru-RU" sz="3200" dirty="0" smtClean="0"/>
              <a:t>И</a:t>
            </a:r>
          </a:p>
          <a:p>
            <a:r>
              <a:rPr lang="ru-RU" sz="3200" dirty="0" smtClean="0"/>
              <a:t>Д</a:t>
            </a:r>
          </a:p>
          <a:p>
            <a:r>
              <a:rPr lang="ru-RU" sz="3200" dirty="0" smtClean="0"/>
              <a:t>Е</a:t>
            </a:r>
          </a:p>
          <a:p>
            <a:r>
              <a:rPr lang="ru-RU" sz="3200" dirty="0"/>
              <a:t>Р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0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2453</TotalTime>
  <Words>251</Words>
  <Application>Microsoft Office PowerPoint</Application>
  <PresentationFormat>Экран (4:3)</PresentationFormat>
  <Paragraphs>103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Белгородской области в Рейтинге эффективности и прозрачности закупочных систем регионов РФ за 2016 – 2018 годы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Ира Григорьева</dc:creator>
  <cp:lastModifiedBy>Ира Григорьева</cp:lastModifiedBy>
  <cp:revision>253</cp:revision>
  <cp:lastPrinted>2019-06-07T13:51:02Z</cp:lastPrinted>
  <dcterms:created xsi:type="dcterms:W3CDTF">2017-10-20T12:46:09Z</dcterms:created>
  <dcterms:modified xsi:type="dcterms:W3CDTF">2022-05-19T09:18:24Z</dcterms:modified>
</cp:coreProperties>
</file>