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409" r:id="rId1"/>
  </p:sldMasterIdLst>
  <p:notesMasterIdLst>
    <p:notesMasterId r:id="rId12"/>
  </p:notesMasterIdLst>
  <p:sldIdLst>
    <p:sldId id="313" r:id="rId2"/>
    <p:sldId id="378" r:id="rId3"/>
    <p:sldId id="382" r:id="rId4"/>
    <p:sldId id="383" r:id="rId5"/>
    <p:sldId id="367" r:id="rId6"/>
    <p:sldId id="379" r:id="rId7"/>
    <p:sldId id="372" r:id="rId8"/>
    <p:sldId id="386" r:id="rId9"/>
    <p:sldId id="387" r:id="rId10"/>
    <p:sldId id="298" r:id="rId11"/>
  </p:sldIdLst>
  <p:sldSz cx="9144000" cy="6858000" type="screen4x3"/>
  <p:notesSz cx="6858000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91" autoAdjust="0"/>
    <p:restoredTop sz="94675" autoAdjust="0"/>
  </p:normalViewPr>
  <p:slideViewPr>
    <p:cSldViewPr>
      <p:cViewPr>
        <p:scale>
          <a:sx n="106" d="100"/>
          <a:sy n="106" d="100"/>
        </p:scale>
        <p:origin x="-1536" y="4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9B006D0-5BA4-4DC7-A3B5-A01552EFA324}" type="datetimeFigureOut">
              <a:rPr lang="ru-RU"/>
              <a:pPr>
                <a:defRPr/>
              </a:pPr>
              <a:t>06.04.2020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0D54F76-2FC5-4CF4-A191-3D58A57CC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6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A0863-F166-45EE-889F-01152849CD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0D75A-6C9E-441B-9BED-237A99442C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9863F5-6C81-48A7-B5C7-9EB2C19C9BA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275C3C-944D-475C-9AB0-1FD6524E23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BD7B16-36CC-410B-A853-DAF270E477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F29D84-33EF-4E03-A25E-0DCAFAC6BC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12EE1-10CF-4893-AFCB-8DB1CDD4224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5DEF6B-0E1E-4B94-A2FA-1C71CA5902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0A37FE-93D9-4E42-ACC3-D2FB61D3F4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FDFF334F-F6BB-43DA-9B2F-E9C7FD59BC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7C73A34F-69CC-47BE-BDF0-A807656FE1B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0" r:id="rId1"/>
    <p:sldLayoutId id="2147484411" r:id="rId2"/>
    <p:sldLayoutId id="2147484412" r:id="rId3"/>
    <p:sldLayoutId id="2147484413" r:id="rId4"/>
    <p:sldLayoutId id="2147484414" r:id="rId5"/>
    <p:sldLayoutId id="2147484415" r:id="rId6"/>
    <p:sldLayoutId id="2147484416" r:id="rId7"/>
    <p:sldLayoutId id="2147484417" r:id="rId8"/>
    <p:sldLayoutId id="2147484418" r:id="rId9"/>
    <p:sldLayoutId id="2147484419" r:id="rId10"/>
    <p:sldLayoutId id="2147484420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196752"/>
            <a:ext cx="7917504" cy="4392488"/>
          </a:xfrm>
        </p:spPr>
        <p:txBody>
          <a:bodyPr anchor="t">
            <a:noAutofit/>
          </a:bodyPr>
          <a:lstStyle/>
          <a:p>
            <a:pPr algn="ctr"/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Экстренные</a:t>
            </a:r>
            <a:b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изменения </a:t>
            </a:r>
            <a:b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закупках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2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04832"/>
          </a:xfrm>
        </p:spPr>
        <p:txBody>
          <a:bodyPr anchor="b">
            <a:normAutofit fontScale="90000"/>
          </a:bodyPr>
          <a:lstStyle/>
          <a:p>
            <a:pPr algn="ctr"/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b="1" dirty="0">
                <a:latin typeface="+mn-lt"/>
              </a:rPr>
              <a:t/>
            </a:r>
            <a:br>
              <a:rPr lang="ru-RU" b="1" dirty="0">
                <a:latin typeface="+mn-lt"/>
              </a:rPr>
            </a:b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b="1" dirty="0">
                <a:latin typeface="+mn-lt"/>
              </a:rPr>
              <a:t/>
            </a:r>
            <a:br>
              <a:rPr lang="ru-RU" b="1" dirty="0">
                <a:latin typeface="+mn-lt"/>
              </a:rPr>
            </a:b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b="1" dirty="0">
                <a:latin typeface="+mn-lt"/>
              </a:rPr>
              <a:t/>
            </a:r>
            <a:br>
              <a:rPr lang="ru-RU" b="1" dirty="0">
                <a:latin typeface="+mn-lt"/>
              </a:rPr>
            </a:b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sz="1800" b="1" dirty="0" smtClean="0">
                <a:latin typeface="+mn-lt"/>
              </a:rPr>
              <a:t/>
            </a:r>
            <a:br>
              <a:rPr lang="ru-RU" sz="1800" b="1" dirty="0" smtClean="0">
                <a:latin typeface="+mn-lt"/>
              </a:rPr>
            </a:br>
            <a:r>
              <a:rPr lang="ru-RU" sz="1800" b="1" dirty="0">
                <a:latin typeface="+mn-lt"/>
              </a:rPr>
              <a:t/>
            </a:r>
            <a:br>
              <a:rPr lang="ru-RU" sz="1800" b="1" dirty="0">
                <a:latin typeface="+mn-lt"/>
              </a:rPr>
            </a:br>
            <a:r>
              <a:rPr lang="ru-RU" sz="1800" b="1" dirty="0" smtClean="0">
                <a:latin typeface="+mn-lt"/>
              </a:rPr>
              <a:t/>
            </a:r>
            <a:br>
              <a:rPr lang="ru-RU" sz="1800" b="1" dirty="0" smtClean="0">
                <a:latin typeface="+mn-lt"/>
              </a:rPr>
            </a:b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b="1" dirty="0">
                <a:latin typeface="+mn-lt"/>
              </a:rPr>
              <a:t/>
            </a:r>
            <a:br>
              <a:rPr lang="ru-RU" b="1" dirty="0">
                <a:latin typeface="+mn-lt"/>
              </a:rPr>
            </a:b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b="1" dirty="0" smtClean="0">
                <a:latin typeface="+mn-lt"/>
              </a:rPr>
              <a:t/>
            </a:r>
            <a:br>
              <a:rPr lang="ru-RU" b="1" dirty="0" smtClean="0">
                <a:latin typeface="+mn-lt"/>
              </a:rPr>
            </a:br>
            <a:r>
              <a:rPr lang="ru-RU" b="1" dirty="0">
                <a:latin typeface="+mn-lt"/>
              </a:rPr>
              <a:t/>
            </a:r>
            <a:br>
              <a:rPr lang="ru-RU" b="1" dirty="0">
                <a:latin typeface="+mn-lt"/>
              </a:rPr>
            </a:br>
            <a:r>
              <a:rPr lang="ru-RU" b="1" dirty="0">
                <a:latin typeface="+mn-lt"/>
              </a:rPr>
              <a:t/>
            </a:r>
            <a:br>
              <a:rPr lang="ru-RU" b="1" dirty="0">
                <a:latin typeface="+mn-lt"/>
              </a:rPr>
            </a:br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2952328"/>
          </a:xfrm>
        </p:spPr>
        <p:txBody>
          <a:bodyPr anchor="ctr"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96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 idx="4294967295"/>
          </p:nvPr>
        </p:nvSpPr>
        <p:spPr>
          <a:xfrm>
            <a:off x="838200" y="1052736"/>
            <a:ext cx="7478216" cy="5040560"/>
          </a:xfrm>
        </p:spPr>
        <p:txBody>
          <a:bodyPr anchor="t">
            <a:normAutofit fontScale="90000"/>
          </a:bodyPr>
          <a:lstStyle/>
          <a:p>
            <a:pPr algn="ctr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Изменения в Федеральный закон от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5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апреля 2013 года №44-ФЗ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внесены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Федеральным законом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от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1 апреля 2020 года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№98-ФЗ       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О внесении изменений в отдельные законодательные акты Российской Федерации по вопросам предупреждения и ликвидации чрезвычайных ситуаций»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115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 anchor="t"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Предварительный отбор</a:t>
            </a:r>
            <a:endParaRPr lang="ru-RU" sz="4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9818830"/>
              </p:ext>
            </p:extLst>
          </p:nvPr>
        </p:nvGraphicFramePr>
        <p:xfrm>
          <a:off x="457200" y="1700808"/>
          <a:ext cx="8229600" cy="459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5378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Стало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1431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В целях оказания гуманитарной помощи либо ликвидации последствий чрезвычайных ситуаций природного или техногенного характера заказчики обязаны были проводить предварительный отбор участников закупки.</a:t>
                      </a:r>
                    </a:p>
                    <a:p>
                      <a:pPr algn="just"/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По результатам предварительного отбора составлялся перечень поставщиков в целях последующего осуществления у них закупок товаров, работ, услуг путем проведения запроса котировок</a:t>
                      </a:r>
                    </a:p>
                    <a:p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Заказчики больше не применяют запрос котировок </a:t>
                      </a:r>
                      <a:r>
                        <a:rPr kumimoji="0" lang="ru-RU" sz="18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целях оказания гуманитарной помощи либо ликвидации последствий чрезвычайных ситуаций природного или техногенного характера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 не</a:t>
                      </a:r>
                      <a:r>
                        <a:rPr kumimoji="0" lang="ru-RU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проводят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предварительный отбор</a:t>
                      </a:r>
                    </a:p>
                    <a:p>
                      <a:pPr algn="just"/>
                      <a:endParaRPr kumimoji="0" lang="ru-RU" sz="18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</a:t>
                      </a:r>
                      <a:r>
                        <a:rPr kumimoji="0" lang="ru-RU" sz="1800" u="non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татьи 80-82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Закона № 44-ФЗ </a:t>
                      </a:r>
                    </a:p>
                    <a:p>
                      <a:pPr algn="ctr"/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УТРАТИЛИ СИЛУ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63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 anchor="t"/>
          <a:lstStyle/>
          <a:p>
            <a:pPr algn="ctr"/>
            <a:r>
              <a:rPr lang="ru-RU" sz="29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Закупки по п.9 ч.1 ст.93 Закона №44-ФЗ</a:t>
            </a:r>
            <a:endParaRPr lang="ru-RU" dirty="0">
              <a:solidFill>
                <a:schemeClr val="accent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7622537"/>
              </p:ext>
            </p:extLst>
          </p:nvPr>
        </p:nvGraphicFramePr>
        <p:xfrm>
          <a:off x="467544" y="1484784"/>
          <a:ext cx="8435280" cy="4968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2832"/>
                <a:gridCol w="4032448"/>
              </a:tblGrid>
              <a:tr h="484924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Стало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83628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Заказчики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были вправе осуществлять у ед. источника з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акупки товаров, работ, услуг:</a:t>
                      </a:r>
                    </a:p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-вследствие аварии;</a:t>
                      </a:r>
                    </a:p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-для ликвидации чрезвычайных ситуаций природного или техногенного характера; </a:t>
                      </a:r>
                    </a:p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-вследствие непреодолимой силы;</a:t>
                      </a:r>
                    </a:p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-в случае возникновения необходимости в оказании медицинской помощи в экстренной форме либо в неотложной форме </a:t>
                      </a:r>
                    </a:p>
                    <a:p>
                      <a:pPr algn="just"/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ru-RU" sz="1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(при условии, что такие товары, работы, услуги не включены в утвержденный Правительством Российской Федерации перечень товаров, работ, услуг, необходимых для оказания гуманитарной помощи либо ликвидации последствий чрезвычайных ситуаций природного или техногенного характера) 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 ранее существующим законодатель добавил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возможность закупки  товаров, работ, услуг у ед. источника:</a:t>
                      </a:r>
                    </a:p>
                    <a:p>
                      <a:pPr algn="just"/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-для предупреждения 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чрезвычайных ситуаций  при введении режима повышенной готовности;</a:t>
                      </a:r>
                    </a:p>
                    <a:p>
                      <a:pPr algn="just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-для оказания гуманитарной помощи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00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96720"/>
          </a:xfrm>
        </p:spPr>
        <p:txBody>
          <a:bodyPr anchor="ctr"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Закупки у единственного поставщика</a:t>
            </a:r>
            <a:endParaRPr lang="ru-RU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Часть 1 статьи 93 Закона №44-ФЗ дополнена 56 пунктом, согласно которому Министерство обороны  России и его подведомственные структуры в целях выполнения специальных задач по обеспечению обороны и безопасности государства, в том числе противодействия терроризму будут осуществлять закупки товаров, работ, услуг у единственного источника. Перечень таких товаров, работ, услуг будет определяться Министерством обороны России</a:t>
            </a:r>
          </a:p>
          <a:p>
            <a:pPr algn="just">
              <a:buFont typeface="Wingdings" pitchFamily="2" charset="2"/>
              <a:buChar char="§"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 31 декабря 2020 года Правительство РФ наделяется полномочиями устанавливать иные случаи осуществления закупок товаров, работ, услуг у единственного источника в дополнение к перечисленным в части 1 статьи 93 Закона №44-ФЗ, а также определять порядок осуществления закупок в таких случаях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8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ru-RU" sz="4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по контрактам</a:t>
            </a:r>
            <a:endParaRPr lang="ru-RU" sz="4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§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§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§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§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279276"/>
              </p:ext>
            </p:extLst>
          </p:nvPr>
        </p:nvGraphicFramePr>
        <p:xfrm>
          <a:off x="683568" y="2132856"/>
          <a:ext cx="7920880" cy="41391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/>
                <a:gridCol w="3960440"/>
              </a:tblGrid>
              <a:tr h="69551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Было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Стало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69545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Расчет пени производился от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цены контракта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Расчет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пени будет производиться от цены отдельного этапа исполнения контракта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1329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Начисленные суммы неустоек в связи с неисполнением или ненадлежащим исполнением в 2015 и (или) 2016 годах обязательств, предусмотренных контрактом, подлежали списанию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Начисленные суммы неустоек по 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контрактам 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не 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исполненным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или исполненным с нарушениями в 2020 году подлежат списанию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374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9672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Обеспечение контракта, </a:t>
            </a:r>
            <a:b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обеспечение гарантийных обязательств</a:t>
            </a:r>
            <a:endParaRPr lang="ru-RU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667579"/>
              </p:ext>
            </p:extLst>
          </p:nvPr>
        </p:nvGraphicFramePr>
        <p:xfrm>
          <a:off x="467544" y="1844824"/>
          <a:ext cx="8424936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/>
                <a:gridCol w="42124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Стало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Определенные категории победителей закупок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освобождались от обеспечения исполнения контракта, но не от обеспечения гарантийных обязательств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Победители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закупок освобождаются, в том числе от обеспечения гарантийных обязательств в случае: если исполнителем выступает казенное учреждение; если объект закупки – предоставление кредита;</a:t>
                      </a:r>
                    </a:p>
                    <a:p>
                      <a:pPr algn="just"/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если контракт на выдачу банковской гарантии заключает БУ, ГУП или МУП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СМП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 подтверждении добросовестности освобождались от обеспечения контракта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СМП в случае подтверждения добросовестности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освобождаются, в том числе и от обеспечения гарантийных обязательств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Заказчик в большинстве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случаев устанавливает обеспечения исполнения контракта, гарантийных обязательств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31.12.2020 года заказчик вправе не устанавливать требования об обеспечении исполнения контракта и гарантийных обязательств при закупках у СМП, за исключением случаев, когда в таких закупках установлен аванс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050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Строительные закупки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t"/>
            <a:endParaRPr lang="ru-RU" b="1" dirty="0" smtClean="0"/>
          </a:p>
          <a:p>
            <a:pPr fontAlgn="t"/>
            <a:endParaRPr lang="ru-RU" b="1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12EE1-10CF-4893-AFCB-8DB1CDD4224D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0031056"/>
              </p:ext>
            </p:extLst>
          </p:nvPr>
        </p:nvGraphicFramePr>
        <p:xfrm>
          <a:off x="539552" y="2143016"/>
          <a:ext cx="7992888" cy="4311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6444"/>
                <a:gridCol w="3996444"/>
              </a:tblGrid>
              <a:tr h="330844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Было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Стало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360384">
                <a:tc>
                  <a:txBody>
                    <a:bodyPr/>
                    <a:lstStyle/>
                    <a:p>
                      <a:pPr algn="just" fontAlgn="t"/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Особое регулирование строительных закупок «Под ключ» (ч.56-ч.63</a:t>
                      </a:r>
                      <a:r>
                        <a:rPr lang="ru-RU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ст.112 Закона №44-ФЗ) </a:t>
                      </a:r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было предусмотрено только при реализации национальных проектов, утвержденных Указом Президента РФ</a:t>
                      </a:r>
                    </a:p>
                    <a:p>
                      <a:pPr algn="just"/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01.01.2024 года особое</a:t>
                      </a:r>
                      <a:r>
                        <a:rPr lang="ru-RU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регулирование строительных закупок</a:t>
                      </a:r>
                      <a:r>
                        <a:rPr lang="ru-RU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«Под ключ» актуально для объектов капитального строительства, утвержденных </a:t>
                      </a: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Правительством РФ, высшими исполнительные органами государственной власти субъектов РФ, местными</a:t>
                      </a:r>
                      <a:r>
                        <a:rPr lang="ru-RU" sz="1600" b="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администрациями</a:t>
                      </a:r>
                      <a:b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0844"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Особое регулирование строительных закупок «Под ключ» допускало выполнение работ с возможностью</a:t>
                      </a:r>
                      <a:r>
                        <a:rPr lang="ru-RU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поставки 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медицинского</a:t>
                      </a:r>
                      <a:r>
                        <a:rPr lang="ru-RU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оборудования, если оно предусмотрено проектной документацией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Особое регулирование строительных закупок «Под ключ» допускает выполнение</a:t>
                      </a:r>
                      <a:r>
                        <a:rPr lang="ru-RU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работ с возможностью поставки </a:t>
                      </a:r>
                      <a:r>
                        <a:rPr lang="ru-RU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любого</a:t>
                      </a:r>
                      <a:r>
                        <a:rPr lang="ru-RU" sz="16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оборудования, если оно предусмотрено проектной документацией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5398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контракта</a:t>
            </a:r>
            <a:endParaRPr lang="ru-RU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2020 году возможно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исполнения контракта,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 (цены единицы товара, работы, услуги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при одновременном соблюдении следующих условий:</a:t>
            </a:r>
          </a:p>
          <a:p>
            <a:pPr marL="0" indent="0" algn="just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-изменения осуществляются по соглашению сторон контракта;</a:t>
            </a:r>
          </a:p>
          <a:p>
            <a:pPr marL="0" indent="0" algn="just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-необходимость изменений возникла из-за независящих от сторон обстоятельств, которые повлекли невозможность исполнения контракта на прежних условиях, 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связи с распространением новой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коронавирусной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инфекции, а также в иных случаях, установленных Правительством РФ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-изменения возможны при наличии письменного обоснования необходимости такого изменения;</a:t>
            </a:r>
          </a:p>
          <a:p>
            <a:pPr marL="0" indent="0" algn="just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-обоснование осуществляется на основании решения Правительства РФ, высшего исполнительного органа субъекта РФ, местной администрации соответственно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4805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13000</TotalTime>
  <Words>742</Words>
  <Application>Microsoft Office PowerPoint</Application>
  <PresentationFormat>Экран (4:3)</PresentationFormat>
  <Paragraphs>83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Экстренные изменения  в закупках    </vt:lpstr>
      <vt:lpstr>Изменения в Федеральный закон от   5 апреля 2013 года №44-ФЗ     внесены Федеральным законом        от 1 апреля 2020 года №98-ФЗ         «О внесении изменений в отдельные законодательные акты Российской Федерации по вопросам предупреждения и ликвидации чрезвычайных ситуаций» </vt:lpstr>
      <vt:lpstr>Предварительный отбор</vt:lpstr>
      <vt:lpstr>Закупки по п.9 ч.1 ст.93 Закона №44-ФЗ</vt:lpstr>
      <vt:lpstr>Закупки у единственного поставщика</vt:lpstr>
      <vt:lpstr>Ответственность по контрактам</vt:lpstr>
      <vt:lpstr>Обеспечение контракта,  обеспечение гарантийных обязательств</vt:lpstr>
      <vt:lpstr>Строительные закупки</vt:lpstr>
      <vt:lpstr>Изменение контракта</vt:lpstr>
      <vt:lpstr>                Спасибо за внимание!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Стандартные разделы (условия)</dc:title>
  <dc:creator>Admin</dc:creator>
  <cp:lastModifiedBy>Оксана Бука</cp:lastModifiedBy>
  <cp:revision>518</cp:revision>
  <cp:lastPrinted>2020-04-03T08:26:27Z</cp:lastPrinted>
  <dcterms:created xsi:type="dcterms:W3CDTF">2009-10-13T11:01:23Z</dcterms:created>
  <dcterms:modified xsi:type="dcterms:W3CDTF">2020-04-06T06:46:27Z</dcterms:modified>
</cp:coreProperties>
</file>