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09" r:id="rId1"/>
  </p:sldMasterIdLst>
  <p:notesMasterIdLst>
    <p:notesMasterId r:id="rId15"/>
  </p:notesMasterIdLst>
  <p:sldIdLst>
    <p:sldId id="313" r:id="rId2"/>
    <p:sldId id="378" r:id="rId3"/>
    <p:sldId id="382" r:id="rId4"/>
    <p:sldId id="383" r:id="rId5"/>
    <p:sldId id="367" r:id="rId6"/>
    <p:sldId id="379" r:id="rId7"/>
    <p:sldId id="372" r:id="rId8"/>
    <p:sldId id="381" r:id="rId9"/>
    <p:sldId id="380" r:id="rId10"/>
    <p:sldId id="384" r:id="rId11"/>
    <p:sldId id="374" r:id="rId12"/>
    <p:sldId id="385" r:id="rId13"/>
    <p:sldId id="298" r:id="rId14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591" autoAdjust="0"/>
    <p:restoredTop sz="94675" autoAdjust="0"/>
  </p:normalViewPr>
  <p:slideViewPr>
    <p:cSldViewPr>
      <p:cViewPr>
        <p:scale>
          <a:sx n="106" d="100"/>
          <a:sy n="106" d="100"/>
        </p:scale>
        <p:origin x="-1536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917504" cy="3888432"/>
          </a:xfrm>
        </p:spPr>
        <p:txBody>
          <a:bodyPr anchor="ctr"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в закупках </a:t>
            </a:r>
            <a:b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января 2020 года</a:t>
            </a: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 anchor="t"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Закупки малого объема </a:t>
            </a:r>
            <a:endParaRPr lang="ru-RU" sz="4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2961326"/>
              </p:ext>
            </p:extLst>
          </p:nvPr>
        </p:nvGraphicFramePr>
        <p:xfrm>
          <a:off x="395536" y="1484784"/>
          <a:ext cx="8229600" cy="488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 настоящее время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1 июля 2020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года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Закупки малого объема с ценой контракта до 300/600 тыс. руб. (при сохранении ограничений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общего лимита закупок малого объема)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-------------------------------------------------------------------------------------------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 общим правилам оформляются «бумажным» договором с конкретным поставщиком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-------------------------------------------------------------------------------------------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Белгородской области размещаются на конкурентной основе в электронном виде посредством программного обеспечения «Электронный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маркет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проводить закупки на любой из аккредитованных площадок с ценой контракта до 3 млн. руб. (при сохранении ограничений общего лимита закупок малого объема)</a:t>
                      </a:r>
                    </a:p>
                    <a:p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-------------------------------------------------------------------------------------------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Закупки малого объема с ценой контракта до 300/600 тыс. руб. (при сохранении ограничений общего лимита закупок малого объема) – «бумажный» договор с конкретным поставщиком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07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Закупка размещается  через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АЦК Госзаказ без выгрузки в ЕИС , возможно осуществлять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закупку по торговому наименованию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Необходимо размещать извещения на электронной площадке, описывать объект закупки с учетом каталога товаров, работ, услуг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предложений участников закупки не ограничено, победителем признается, предложивший наименьшую цену контракта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Не менее 2 и не более 5, отобранных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площадкой, наилучших по цене предложений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заключения контракта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устанавливает заказчик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заключения контракта 2 рабочих дня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6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Согласование закупки </a:t>
            </a: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 единственного поставщика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 anchor="t">
            <a:normAutofit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 июля 2020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года закупки у единственного поставщика после большинства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несостоявшихся электронных процедур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будут согласовываться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контрольным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органом. Правительством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РФ будет определен предельный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размер НМЦК, от суммы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потребуется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целью согласования контрольные органы будут проводить внеплановую проверку соблюдения законодательства о контрактной системе в сфере закупок</a:t>
            </a:r>
          </a:p>
          <a:p>
            <a:pPr marL="0" indent="0" algn="just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00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/>
            <a:r>
              <a:rPr lang="ru-RU" sz="4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Запрос котировок </a:t>
            </a:r>
            <a:endParaRPr lang="ru-RU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017113"/>
              </p:ext>
            </p:extLst>
          </p:nvPr>
        </p:nvGraphicFramePr>
        <p:xfrm>
          <a:off x="467544" y="1700808"/>
          <a:ext cx="8229600" cy="4464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0136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 настоящее время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 июля 2020 года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070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 250/500 тыс. руб. с общим лимитом до 100 млн.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руб., но не более 10% от совокупного годового объема закупок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 3 млн.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руб. , но не более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10% от совокупного годового объема закупок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78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4/7 рабочих дней для подачи заявок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рабочих дня для подачи заявок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070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Продление срока приема заявок при одной </a:t>
                      </a:r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поступившей</a:t>
                      </a:r>
                      <a:r>
                        <a:rPr lang="ru-RU" sz="1600" baseline="0" smtClean="0">
                          <a:latin typeface="Times New Roman" pitchFamily="18" charset="0"/>
                          <a:cs typeface="Times New Roman" pitchFamily="18" charset="0"/>
                        </a:rPr>
                        <a:t> заявке 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или их отсутствии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наличии одной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заявки заключается контракт, при отсутствии - повторная процедура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78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Рассмотрение заявок один рабочий день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Рассмотрение заявок один рабочий день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78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Заключение контракта 7 рабочих дней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Заключение контракта 2 рабочих дней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13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Общий срок - 15 рабочих дней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Общий срок – 7 рабочих дней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sz="1800" b="1" dirty="0">
                <a:latin typeface="+mn-lt"/>
              </a:rPr>
              <a:t/>
            </a:r>
            <a:br>
              <a:rPr lang="ru-RU" sz="1800" b="1" dirty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Спасибо за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52328"/>
          </a:xfrm>
        </p:spPr>
        <p:txBody>
          <a:bodyPr anchor="ctr"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Новации Федерального закона №44-ФЗ</a:t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 anchor="ctr"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Цель внесения изменений в законодательство о контрактной системе в сфере закупок: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закупочных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процессов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Ускорение процедур проведения закупок</a:t>
            </a:r>
          </a:p>
          <a:p>
            <a:pPr algn="just">
              <a:buFont typeface="Wingdings" pitchFamily="2" charset="2"/>
              <a:buChar char="Ø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прозрачности закупок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Снижение рисков при исполнении контрактов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1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ru-RU" sz="4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Организационные изменения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458675"/>
              </p:ext>
            </p:extLst>
          </p:nvPr>
        </p:nvGraphicFramePr>
        <p:xfrm>
          <a:off x="457200" y="1935162"/>
          <a:ext cx="8229600" cy="4185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3064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1754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Заказчики выявляли сведения на предмет соответствия участников закупок единым требованиям с помощью различных государственных ресурсов 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Пополнение единой информационной системы сведениями о поставщиках с целью определения их соответствия единым требованиям к участникам закупок</a:t>
                      </a:r>
                    </a:p>
                    <a:p>
                      <a:pPr algn="just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1867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Ранее регистрацию участники проходили на 8 электронных площадках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1 января 2020 года обязательная регистрация поставщиков  в ЕИС в едином реестре участников закупок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63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9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Изменения, обеспечивающие надлежащее исполнение контрактов</a:t>
            </a:r>
            <a:endParaRPr lang="ru-RU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500041"/>
              </p:ext>
            </p:extLst>
          </p:nvPr>
        </p:nvGraphicFramePr>
        <p:xfrm>
          <a:off x="457200" y="1935163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Органы финансового контроля  осуществляли контроль только в отношении заказчиков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 1 января 2020 года у органов финансового контроля появится право проверять по государственным контрактам не только заказчиков, но и поставщиков. Право обусловлено </a:t>
                      </a:r>
                    </a:p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ч. 3 ст. 266.1 БК РФ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Казначейство проверяет, определенные Правительством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РФ,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сведения в реестре контрактов 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 1 января 2020 года реестр контрактов Казначейство будет проверять по большему перечню информации. Эти данные будут сверять с контрактом. Заказчики будут обязаны максимально подробно указывать сведения в контракте и реестре контрактов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0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Ввод в эксплуатацию </a:t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ГИС </a:t>
            </a:r>
            <a:r>
              <a:rPr lang="ru-RU" sz="3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«Независимый регистратор</a:t>
            </a: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1 января 2020 года начинает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действовать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«Независимый регистратор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обеспечивает формирование, хранение и использование данных, размещаемых в ЕИС и на электронных площадках  субъектами контрактной системы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ГИС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Независимый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регистратор» - выявлять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злоупотреблений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торгах. Кроме того, программа следит за работоспособностью ЕИС и помогает ФАС объективно рассматривать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жалобы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здравоохранения</a:t>
            </a:r>
            <a:endParaRPr lang="ru-RU" sz="4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Правительством РФ установлены дополнительные требования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участникам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закупок, касающиеся опыта выполнения работ, 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закупке работ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техническому обслуживанию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техники. Условие – НМЦК более 10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разработал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правила для расчета и обоснования НМЦК при закупке лекарств.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 НМЦК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четырем методам,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качестве итоговой выбирает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наименьшую цену. Отличие от прежнего порядка заключается в особенностях расчета по каждому из четырех методов и сокращению случаев 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переторговки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когда закупка признается несостоявшейся,  в связи с отсутствием заявок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4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Строительные закупки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проектов</a:t>
            </a:r>
          </a:p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835825"/>
              </p:ext>
            </p:extLst>
          </p:nvPr>
        </p:nvGraphicFramePr>
        <p:xfrm>
          <a:off x="1259632" y="1916832"/>
          <a:ext cx="72008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Изменениями введено отдельное регулирование строительных закупок при реализации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национальных  проектов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Wingdings" pitchFamily="2" charset="2"/>
                        <a:buChar char="Ø"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Подрядчикам разрешено привлекать к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соисполнению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дочерние общества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Заказчикам разрешено включать в один предмет контракта одновременно проектную документацию, инженерные изыскания, работы по строительству, реконструкции и капремонту объекта капстроительства. Кроме того, если документацией предусмотрено медоборудование, его также можно включить в контракт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(контракты «под ключ»)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Закупать по нацпроектам разрешено как электронными аукционами, так и открытыми электронными конкурсами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Контракты жизненного цикла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389120"/>
          </a:xfrm>
        </p:spPr>
        <p:txBody>
          <a:bodyPr>
            <a:normAutofit/>
          </a:bodyPr>
          <a:lstStyle/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33629"/>
              </p:ext>
            </p:extLst>
          </p:nvPr>
        </p:nvGraphicFramePr>
        <p:xfrm>
          <a:off x="1187624" y="1844824"/>
          <a:ext cx="7128792" cy="3744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396"/>
                <a:gridCol w="3564396"/>
              </a:tblGrid>
              <a:tr h="4992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Было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Стало</a:t>
                      </a:r>
                      <a:endParaRPr lang="ru-RU" dirty="0"/>
                    </a:p>
                  </a:txBody>
                  <a:tcPr/>
                </a:tc>
              </a:tr>
              <a:tr h="162258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Только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случаи, определенные Правительством РФ №1087 (строительная сфера)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﻿Предметом  контракта являются новые машины и оборудование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225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Иные случаи, установленные Правительством РФ﻿ №1087 (строительная сфера)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9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отдых </a:t>
            </a:r>
            <a:r>
              <a:rPr lang="ru-RU" sz="3600" b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оздоровление</a:t>
            </a:r>
            <a:endParaRPr 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>
            <a:normAutofit fontScale="62500" lnSpcReduction="20000"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июня 2020 года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услуги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детского отдыха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оздоровления смогут только организации, включенные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специальный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ведения специального реестра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отнесено к полномочиям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</a:t>
            </a:r>
          </a:p>
          <a:p>
            <a:pPr marL="0" indent="0" algn="just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будут учитывать указанную информацию при установлении единых требований к специальной правоспособности участника закупки</a:t>
            </a:r>
          </a:p>
          <a:p>
            <a:pPr marL="0" indent="0" algn="just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Условия организации отдыха и оздоровления детей регулируются специальными нормами Федерального закона от 16.10.2019 года №336-ФЗ и применяются при реализации статьи 31 Федерального закона №44-ФЗ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12434</TotalTime>
  <Words>856</Words>
  <Application>Microsoft Office PowerPoint</Application>
  <PresentationFormat>Экран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Изменения в закупках  с 1 января 2020 года </vt:lpstr>
      <vt:lpstr>Новации Федерального закона №44-ФЗ </vt:lpstr>
      <vt:lpstr>Организационные изменения</vt:lpstr>
      <vt:lpstr>Изменения, обеспечивающие надлежащее исполнение контрактов</vt:lpstr>
      <vt:lpstr>Ввод в эксплуатацию  ГИС «Независимый регистратор» </vt:lpstr>
      <vt:lpstr>Закупки здравоохранения</vt:lpstr>
      <vt:lpstr>Строительные закупки</vt:lpstr>
      <vt:lpstr>Контракты жизненного цикла</vt:lpstr>
      <vt:lpstr>Детский отдых и оздоровление</vt:lpstr>
      <vt:lpstr>Закупки малого объема </vt:lpstr>
      <vt:lpstr>Согласование закупки  у единственного поставщика</vt:lpstr>
      <vt:lpstr>Запрос котировок </vt:lpstr>
      <vt:lpstr>                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Оксана Бука</cp:lastModifiedBy>
  <cp:revision>489</cp:revision>
  <cp:lastPrinted>2020-01-23T13:10:35Z</cp:lastPrinted>
  <dcterms:created xsi:type="dcterms:W3CDTF">2009-10-13T11:01:23Z</dcterms:created>
  <dcterms:modified xsi:type="dcterms:W3CDTF">2020-01-29T06:15:37Z</dcterms:modified>
</cp:coreProperties>
</file>