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09" r:id="rId1"/>
  </p:sldMasterIdLst>
  <p:notesMasterIdLst>
    <p:notesMasterId r:id="rId18"/>
  </p:notesMasterIdLst>
  <p:sldIdLst>
    <p:sldId id="313" r:id="rId2"/>
    <p:sldId id="378" r:id="rId3"/>
    <p:sldId id="362" r:id="rId4"/>
    <p:sldId id="364" r:id="rId5"/>
    <p:sldId id="366" r:id="rId6"/>
    <p:sldId id="367" r:id="rId7"/>
    <p:sldId id="369" r:id="rId8"/>
    <p:sldId id="370" r:id="rId9"/>
    <p:sldId id="371" r:id="rId10"/>
    <p:sldId id="379" r:id="rId11"/>
    <p:sldId id="372" r:id="rId12"/>
    <p:sldId id="380" r:id="rId13"/>
    <p:sldId id="373" r:id="rId14"/>
    <p:sldId id="374" r:id="rId15"/>
    <p:sldId id="375" r:id="rId16"/>
    <p:sldId id="298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591" autoAdjust="0"/>
    <p:restoredTop sz="94675" autoAdjust="0"/>
  </p:normalViewPr>
  <p:slideViewPr>
    <p:cSldViewPr>
      <p:cViewPr>
        <p:scale>
          <a:sx n="106" d="100"/>
          <a:sy n="106" d="100"/>
        </p:scale>
        <p:origin x="-1536" y="4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9B006D0-5BA4-4DC7-A3B5-A01552EFA324}" type="datetimeFigureOut">
              <a:rPr lang="ru-RU"/>
              <a:pPr>
                <a:defRPr/>
              </a:pPr>
              <a:t>23.01.2020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0D54F76-2FC5-4CF4-A191-3D58A57CC2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63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9A0863-F166-45EE-889F-01152849CD0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50D75A-6C9E-441B-9BED-237A99442C6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9863F5-6C81-48A7-B5C7-9EB2C19C9BA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275C3C-944D-475C-9AB0-1FD6524E236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BD7B16-36CC-410B-A853-DAF270E4772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F29D84-33EF-4E03-A25E-0DCAFAC6BC5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12EE1-10CF-4893-AFCB-8DB1CDD4224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5DEF6B-0E1E-4B94-A2FA-1C71CA59026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0A37FE-93D9-4E42-ACC3-D2FB61D3F47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FDFF334F-F6BB-43DA-9B2F-E9C7FD59BCF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7C73A34F-69CC-47BE-BDF0-A807656FE1B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0" r:id="rId1"/>
    <p:sldLayoutId id="2147484411" r:id="rId2"/>
    <p:sldLayoutId id="2147484412" r:id="rId3"/>
    <p:sldLayoutId id="2147484413" r:id="rId4"/>
    <p:sldLayoutId id="2147484414" r:id="rId5"/>
    <p:sldLayoutId id="2147484415" r:id="rId6"/>
    <p:sldLayoutId id="2147484416" r:id="rId7"/>
    <p:sldLayoutId id="2147484417" r:id="rId8"/>
    <p:sldLayoutId id="2147484418" r:id="rId9"/>
    <p:sldLayoutId id="2147484419" r:id="rId10"/>
    <p:sldLayoutId id="2147484420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e.goszakaz-vo.ru/npd-doc?npmid=99&amp;npid=542659035&amp;anchor=XA00MHK2OB#XA00MHK2OB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196752"/>
            <a:ext cx="7917504" cy="3888432"/>
          </a:xfrm>
        </p:spPr>
        <p:txBody>
          <a:bodyPr anchor="ctr">
            <a:normAutofit/>
          </a:bodyPr>
          <a:lstStyle/>
          <a:p>
            <a:pPr algn="ctr"/>
            <a:r>
              <a:rPr lang="ru-RU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Изменения в закупках </a:t>
            </a:r>
            <a:br>
              <a:rPr lang="ru-RU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1 января 2020 года</a:t>
            </a:r>
            <a:r>
              <a:rPr lang="ru-RU" sz="6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6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26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Закупки здравоохранения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Правительством Российской Федерации установлены дополнительные требования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участникам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закупок в части квалификации при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закупке работ по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техническому обслуживанию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техники. Условие – НМЦК более 10 млн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Минздрав разработал новые правила для расчета и обоснования НМЦК при закупке лекарств. В новом порядке сохранен принцип выбора минимальной цены из четырех рассчитанных (по методу сопоставимых рыночных цен, тарифному методу для перечня ЖНВЛП, по средневзвешенной цене из заключенных контрактов 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референтной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цене в ЕИС). Заказчик считает НМЦК по каждому из четырех методов, а в качестве итоговой выбирает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наименьшую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374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 anchor="ctr">
            <a:normAutofit/>
          </a:bodyPr>
          <a:lstStyle/>
          <a:p>
            <a:pPr algn="ctr"/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Строительные закупки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anchor="ctr">
            <a:normAutofit fontScale="92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itchFamily="18" charset="0"/>
              </a:rPr>
              <a:t>В Законе № 44-ФЗ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появилось девять новых норм, все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они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касаются регулирования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строительных закупок по национальным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проектам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Подрядчикам разрешено привлекать к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соисполнению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дочерние общества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рамках нацпроектов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разрешено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включать в один предмет контракта одновременно проектную документацию, инженерные изыскания, работы по строительству, реконструкции и капремонту объекта капстроительства. А если документацией предусмотрено медоборудование, его тоже можно включить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Закупать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нацпроектам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разрешено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электронным аукционом или открытым электронным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конкурсом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50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Социальные закупки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anchor="ctr">
            <a:normAutofit fontScale="62500" lnSpcReduction="20000"/>
          </a:bodyPr>
          <a:lstStyle/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1 июня 2020 года будет запрещено закупать услуги по организации детского отдыха у компаний, не включенных в специальный реестр. Ведением реестра организаций отдыха детей и их оздоровления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будет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заниматься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Заказчики при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рассмотрении заявок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будут проверять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внесены ли участники закупок в реестр. Кроме того, с 1 июня будет действовать ответственность по КоАП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 за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оказание услуг по организации отдыха детей организациями, не включенными в реестр. Размер штрафа для них составит от 500 тыс. до 1 млн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 информации: Федеральный закон от 16.10.2019 года №336-ФЗ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6456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068728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Малые закупки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у единственного поставщика 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263752"/>
          </a:xfrm>
        </p:spPr>
        <p:txBody>
          <a:bodyPr anchor="t">
            <a:normAutofit/>
          </a:bodyPr>
          <a:lstStyle/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 1 июля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2020 года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порог «бумажных»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малых закупок по пункту 4 и пункту 5 статьи 93 Закона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№44-ФЗ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останется прежним. Но их разрешат проводить на площадках в электронной форме. В этом случае можно будет закупить на сумму до 3 млн руб. одним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контрактом. Для этого необходимо будет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размещать извещения на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площадке, описывать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объект закупки с учетом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каталога товаров, работ, услуг</a:t>
            </a:r>
          </a:p>
          <a:p>
            <a:pPr marL="0" indent="0" algn="just">
              <a:buNone/>
            </a:pP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любой операции нужна будет электронная подпись, а среди предложений нужно будет выбрать победителя с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самой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низкой ценой и зафиксировать решение в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протоколе</a:t>
            </a:r>
          </a:p>
          <a:p>
            <a:pPr marL="0" indent="0" algn="just">
              <a:buNone/>
            </a:pP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253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pPr algn="ctr"/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Согласование закупки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у единственного поставщика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191744"/>
          </a:xfrm>
        </p:spPr>
        <p:txBody>
          <a:bodyPr anchor="ctr">
            <a:normAutofit fontScale="92500" lnSpcReduction="1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1 июля 2020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года закупки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единственного поставщика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после большинства несостоявшихся электронных процедур обязали согласовывать с контрольным органом. Делать это придется, если не состоялись конкурс, аукцион и запрос предложений. Чтобы заказчики применяли новую норму, Правительство должно установить предельный размер НМЦК, от суммы которого потребуется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согласование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целью согласования контрольные органы будут проводить внеплановую проверку соблюдения законодательства о контрактной системе в сфере закупок</a:t>
            </a:r>
          </a:p>
          <a:p>
            <a:pPr marL="0" indent="0" algn="just"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000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Запрос котировок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anchor="ctr">
            <a:normAutofit fontScale="850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1 июля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2020 года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закупать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запросом котировок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будет разрешено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 3 млн руб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(было 500 тыс. руб.),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лимит в 100 млн руб.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отменяется,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 процент от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совокупного годового объема закупок останется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прежним. Можно будет закупать не более 10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процентов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Отменить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процедуру будет возможно всего за один час до окончания  срока подачи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заявок 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одписать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контракт можно будет не раньше чем через два рабочих дня с момента размещения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протокола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результате изменений общий срок для проведения запроса котировок сократился с 13 дней до 7 дней</a:t>
            </a:r>
          </a:p>
        </p:txBody>
      </p:sp>
    </p:spTree>
    <p:extLst>
      <p:ext uri="{BB962C8B-B14F-4D97-AF65-F5344CB8AC3E}">
        <p14:creationId xmlns:p14="http://schemas.microsoft.com/office/powerpoint/2010/main" val="2444126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004832"/>
          </a:xfrm>
        </p:spPr>
        <p:txBody>
          <a:bodyPr anchor="b">
            <a:normAutofit fontScale="90000"/>
          </a:bodyPr>
          <a:lstStyle/>
          <a:p>
            <a:pPr algn="ctr"/>
            <a:r>
              <a:rPr lang="ru-RU" b="1" dirty="0" smtClean="0">
                <a:latin typeface="+mn-lt"/>
              </a:rPr>
              <a:t/>
            </a:r>
            <a:br>
              <a:rPr lang="ru-RU" b="1" dirty="0" smtClean="0">
                <a:latin typeface="+mn-lt"/>
              </a:rPr>
            </a:br>
            <a:r>
              <a:rPr lang="ru-RU" b="1" dirty="0">
                <a:latin typeface="+mn-lt"/>
              </a:rPr>
              <a:t/>
            </a:r>
            <a:br>
              <a:rPr lang="ru-RU" b="1" dirty="0">
                <a:latin typeface="+mn-lt"/>
              </a:rPr>
            </a:br>
            <a:r>
              <a:rPr lang="ru-RU" b="1" dirty="0" smtClean="0">
                <a:latin typeface="+mn-lt"/>
              </a:rPr>
              <a:t/>
            </a:r>
            <a:br>
              <a:rPr lang="ru-RU" b="1" dirty="0" smtClean="0">
                <a:latin typeface="+mn-lt"/>
              </a:rPr>
            </a:br>
            <a:r>
              <a:rPr lang="ru-RU" b="1" dirty="0">
                <a:latin typeface="+mn-lt"/>
              </a:rPr>
              <a:t/>
            </a:r>
            <a:br>
              <a:rPr lang="ru-RU" b="1" dirty="0">
                <a:latin typeface="+mn-lt"/>
              </a:rPr>
            </a:br>
            <a:r>
              <a:rPr lang="ru-RU" b="1" dirty="0" smtClean="0">
                <a:latin typeface="+mn-lt"/>
              </a:rPr>
              <a:t/>
            </a:r>
            <a:br>
              <a:rPr lang="ru-RU" b="1" dirty="0" smtClean="0">
                <a:latin typeface="+mn-lt"/>
              </a:rPr>
            </a:br>
            <a:r>
              <a:rPr lang="ru-RU" b="1" dirty="0">
                <a:latin typeface="+mn-lt"/>
              </a:rPr>
              <a:t/>
            </a:r>
            <a:br>
              <a:rPr lang="ru-RU" b="1" dirty="0">
                <a:latin typeface="+mn-lt"/>
              </a:rPr>
            </a:br>
            <a:r>
              <a:rPr lang="ru-RU" b="1" dirty="0" smtClean="0">
                <a:latin typeface="+mn-lt"/>
              </a:rPr>
              <a:t/>
            </a:r>
            <a:br>
              <a:rPr lang="ru-RU" b="1" dirty="0" smtClean="0">
                <a:latin typeface="+mn-lt"/>
              </a:rPr>
            </a:br>
            <a:r>
              <a:rPr lang="ru-RU" sz="1800" b="1" dirty="0" smtClean="0">
                <a:latin typeface="+mn-lt"/>
              </a:rPr>
              <a:t/>
            </a:r>
            <a:br>
              <a:rPr lang="ru-RU" sz="1800" b="1" dirty="0" smtClean="0">
                <a:latin typeface="+mn-lt"/>
              </a:rPr>
            </a:br>
            <a:r>
              <a:rPr lang="ru-RU" sz="1800" b="1" dirty="0">
                <a:latin typeface="+mn-lt"/>
              </a:rPr>
              <a:t/>
            </a:r>
            <a:br>
              <a:rPr lang="ru-RU" sz="1800" b="1" dirty="0">
                <a:latin typeface="+mn-lt"/>
              </a:rPr>
            </a:br>
            <a:r>
              <a:rPr lang="ru-RU" sz="1800" b="1" dirty="0" smtClean="0">
                <a:latin typeface="+mn-lt"/>
              </a:rPr>
              <a:t/>
            </a:r>
            <a:br>
              <a:rPr lang="ru-RU" sz="1800" b="1" dirty="0" smtClean="0">
                <a:latin typeface="+mn-lt"/>
              </a:rPr>
            </a:br>
            <a:r>
              <a:rPr lang="ru-RU" b="1" dirty="0" smtClean="0">
                <a:latin typeface="+mn-lt"/>
              </a:rPr>
              <a:t/>
            </a:r>
            <a:br>
              <a:rPr lang="ru-RU" b="1" dirty="0" smtClean="0">
                <a:latin typeface="+mn-lt"/>
              </a:rPr>
            </a:br>
            <a:r>
              <a:rPr lang="ru-RU" b="1" dirty="0">
                <a:latin typeface="+mn-lt"/>
              </a:rPr>
              <a:t/>
            </a:r>
            <a:br>
              <a:rPr lang="ru-RU" b="1" dirty="0">
                <a:latin typeface="+mn-lt"/>
              </a:rPr>
            </a:br>
            <a:r>
              <a:rPr lang="ru-RU" b="1" dirty="0" smtClean="0">
                <a:latin typeface="+mn-lt"/>
              </a:rPr>
              <a:t/>
            </a:r>
            <a:br>
              <a:rPr lang="ru-RU" b="1" dirty="0" smtClean="0">
                <a:latin typeface="+mn-lt"/>
              </a:rPr>
            </a:br>
            <a:r>
              <a:rPr lang="ru-RU" b="1" dirty="0" smtClean="0">
                <a:latin typeface="+mn-lt"/>
              </a:rPr>
              <a:t/>
            </a:r>
            <a:br>
              <a:rPr lang="ru-RU" b="1" dirty="0" smtClean="0">
                <a:latin typeface="+mn-lt"/>
              </a:rPr>
            </a:br>
            <a:r>
              <a:rPr lang="ru-RU" b="1" dirty="0">
                <a:latin typeface="+mn-lt"/>
              </a:rPr>
              <a:t/>
            </a:r>
            <a:br>
              <a:rPr lang="ru-RU" b="1" dirty="0">
                <a:latin typeface="+mn-lt"/>
              </a:rPr>
            </a:br>
            <a:r>
              <a:rPr lang="ru-RU" b="1" dirty="0">
                <a:latin typeface="+mn-lt"/>
              </a:rPr>
              <a:t/>
            </a:r>
            <a:br>
              <a:rPr lang="ru-RU" b="1" dirty="0">
                <a:latin typeface="+mn-lt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Спасибо за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внимание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140968"/>
            <a:ext cx="8229600" cy="2952328"/>
          </a:xfrm>
        </p:spPr>
        <p:txBody>
          <a:bodyPr anchor="ctr">
            <a:normAutofit/>
          </a:bodyPr>
          <a:lstStyle/>
          <a:p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0963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356760"/>
          </a:xfrm>
        </p:spPr>
        <p:txBody>
          <a:bodyPr anchor="ctr">
            <a:norm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Новации Федерального закона №44-ФЗ</a:t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047728"/>
          </a:xfrm>
        </p:spPr>
        <p:txBody>
          <a:bodyPr anchor="ctr">
            <a:norm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Оптимизация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закупочных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процессов</a:t>
            </a:r>
          </a:p>
          <a:p>
            <a:pPr marL="0" indent="0" algn="just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Ускорение процедур проведения закупок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Повышение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конкурентности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прозрачности закупок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Снижение рисков при исполнении контрактов</a:t>
            </a:r>
          </a:p>
          <a:p>
            <a:pPr marL="0" indent="0"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1154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 anchor="ctr"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Единые требования к участникам закупок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551784"/>
          </a:xfrm>
        </p:spPr>
        <p:txBody>
          <a:bodyPr anchor="ctr">
            <a:normAutofit/>
          </a:bodyPr>
          <a:lstStyle/>
          <a:p>
            <a:pPr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С 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1 января 2020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года заказчики напрямую в 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ЕИС смогут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получить информацию о том, был ли поставщик привлечен к ответственности за незаконное вознаграждение от имени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организации</a:t>
            </a:r>
          </a:p>
          <a:p>
            <a:pPr marL="0" indent="0" algn="just">
              <a:buNone/>
            </a:pP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 список сведений, которые указывают при регистрации в реестре участников закупок, добавлены сведения о привлечении к ответственности по </a:t>
            </a:r>
            <a:r>
              <a:rPr lang="ru-RU" sz="2200" dirty="0">
                <a:latin typeface="Times New Roman" pitchFamily="18" charset="0"/>
                <a:cs typeface="Times New Roman" pitchFamily="18" charset="0"/>
                <a:hlinkClick r:id="rId2"/>
              </a:rPr>
              <a:t>статье 19.28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КоАП. А также название суда, номер дела и дата вступления постановления в силу. Эта информация будет формироваться в ЕИС автоматически. Данные будут поступать из Генпрокуратуры. </a:t>
            </a:r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7358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pPr algn="ctr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Поставщики должны зарегистрироваться в ЕИС</a:t>
            </a:r>
            <a:br>
              <a:rPr lang="ru-RU" sz="3200" b="1" dirty="0"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anchor="ctr">
            <a:normAutofit lnSpcReduction="1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1 января 2020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года поставщикам в обязательном порядке необходимо регистрировать свою организацию в ЕИС в реестре участников закупок. Принять участие в электронных закупках по Закону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№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44-ФЗ смогут только те, кто зарегистрирован в ЕИС и включен в единый реестр участников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закупок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Ранее участники закупок регистрировались на электронных площадках.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Всего электронных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площадок,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аккредитованных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размещения закупок для государственных и муниципальных нужд – 8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4285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 anchor="ctr">
            <a:normAutofit fontScale="90000"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Все сведения по закупкам пройдут сверку в ЕИС</a:t>
            </a:r>
            <a:br>
              <a:rPr lang="ru-RU" sz="3200" b="1" dirty="0"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 anchor="t">
            <a:normAutofit fontScale="92500" lnSpcReduction="10000"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ЕИС обеспечивает полную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информационную поддержку всех закупок и интеграцию с другими информационными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системами.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 1 апреля 2020 года в ЕИС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будет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проводиться сверка следующих сведений для контроля: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 сведений об объеме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финансового обеспечения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документах реальным показателям;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 информации в извещениях данным в планах-графиках;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 информации в протоколах определения поставщиков сведениям из документации о закупках;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 условий проекта контракта информации, содержащейся в протоколе определения поставщика;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 информации о контракте, включенной в реестр контрактов, условиям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контракта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6214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Ввод в эксплуатацию </a:t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ГИС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«Независимый регистратор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» 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1 января 2020 года начинает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действовать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ГИС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«Независимый регистратор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0" indent="0"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Система обеспечивает формирование, хранение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использование данных, размещаемых в ЕИС</a:t>
            </a:r>
          </a:p>
          <a:p>
            <a:pPr marL="0" indent="0"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Начнут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работать правила фиксации действий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заказчиков и участников закупок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при работе в ЕИС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электронных площадках  </a:t>
            </a:r>
          </a:p>
          <a:p>
            <a:pPr marL="0" indent="0"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Основная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задача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ГИС «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Независимый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регистратор» выявлять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случаи мошенничества на торгах. Кроме того, программа следит за работоспособностью ЕИС и помогает ФАС объективно рассматривать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жалобы</a:t>
            </a:r>
          </a:p>
          <a:p>
            <a:pPr marL="0" indent="0"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89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936104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Поставщика начнут контролировать и проверять по контракту</a:t>
            </a:r>
            <a:br>
              <a:rPr lang="ru-RU" sz="3600" b="1" dirty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anchor="t">
            <a:normAutofit fontScale="925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1 января 2020 года у органов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финансового контроля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появится право проверять поставщиков по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контрактам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Поставщики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 их должностные лица будут обязаны по запросу 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органов финансового контроля предоставить информацию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документы и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материалы, а также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допускать контролеров в свои помещения и территории, если это необходимо для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контрольных мероприятий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Ответственность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для поставщиков тоже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предусмотрена.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Если поставщик, например, не исполнит предписание органа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финконтроля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— должностное лицо поставщика оштрафуют на сумму от 20 тыс. руб. до 50 тыс. руб. или дисквалифицируют на срок от 1 года до 2 лет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531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Казначейство будет проверять больше сведений в реестре контрактов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С 1 января 2020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года реестр контрактов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Казначейство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будет проверять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по большему перечню информации, в том числе сведения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о стране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происхождения товара. Эти данные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будут сверять с контрактом.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Заказчики будут обязаны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максимально подробно указывать сведения в контракте для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проверок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900" dirty="0">
                <a:latin typeface="Times New Roman" pitchFamily="18" charset="0"/>
                <a:cs typeface="Times New Roman" pitchFamily="18" charset="0"/>
              </a:rPr>
            </a:b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Казначейство будет проверять, в том числе:</a:t>
            </a:r>
          </a:p>
          <a:p>
            <a:pPr marL="0" indent="0" algn="just"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- ИКЗ;</a:t>
            </a:r>
            <a:endParaRPr lang="ru-RU" sz="29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непревышение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объема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финобеспечения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заключенного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контракта;</a:t>
            </a:r>
          </a:p>
          <a:p>
            <a:pPr marL="0" indent="0" algn="just"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- соответствие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кодов ОКПД2 и позиции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КТРУ;</a:t>
            </a:r>
          </a:p>
          <a:p>
            <a:pPr marL="0" indent="0" algn="just"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- страну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происхождения товара по 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нацрежиму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- ИНН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участника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закупки;</a:t>
            </a:r>
          </a:p>
          <a:p>
            <a:pPr marL="0" indent="0" algn="just"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- правильность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внесения информации по этапам исполнения контракта, если они были установлены </a:t>
            </a: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819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Национальный режим 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закупках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>
                <a:latin typeface="Times New Roman" pitchFamily="18" charset="0"/>
                <a:cs typeface="Times New Roman" pitchFamily="18" charset="0"/>
              </a:rPr>
            </a:b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551784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Страну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происхождения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товара участники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закупок по 44-ФЗ теперь обязаны указывать всегда. Это касается всех конкурентных способов закупок, неважно, входит ли объект закупки в перечень по условиям допуска, ограничениям или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запретам 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Прежде такие сведения указывались только в отношении товара, который закупался при применении национального режима</a:t>
            </a:r>
          </a:p>
          <a:p>
            <a:pPr marL="0" indent="0" algn="just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60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12071</TotalTime>
  <Words>879</Words>
  <Application>Microsoft Office PowerPoint</Application>
  <PresentationFormat>Экран (4:3)</PresentationFormat>
  <Paragraphs>84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Поток</vt:lpstr>
      <vt:lpstr>Изменения в закупках  с 1 января 2020 года </vt:lpstr>
      <vt:lpstr>Новации Федерального закона №44-ФЗ </vt:lpstr>
      <vt:lpstr>Единые требования к участникам закупок</vt:lpstr>
      <vt:lpstr>Поставщики должны зарегистрироваться в ЕИС </vt:lpstr>
      <vt:lpstr>Все сведения по закупкам пройдут сверку в ЕИС </vt:lpstr>
      <vt:lpstr>Ввод в эксплуатацию  ГИС «Независимый регистратор» </vt:lpstr>
      <vt:lpstr>Поставщика начнут контролировать и проверять по контракту </vt:lpstr>
      <vt:lpstr>Казначейство будет проверять больше сведений в реестре контрактов</vt:lpstr>
      <vt:lpstr>Национальный режим в закупках </vt:lpstr>
      <vt:lpstr>Закупки здравоохранения</vt:lpstr>
      <vt:lpstr>Строительные закупки</vt:lpstr>
      <vt:lpstr>Социальные закупки</vt:lpstr>
      <vt:lpstr>Малые закупки  у единственного поставщика </vt:lpstr>
      <vt:lpstr>Согласование закупки  у единственного поставщика</vt:lpstr>
      <vt:lpstr>Запрос котировок </vt:lpstr>
      <vt:lpstr>                Спасибо за внимание!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Стандартные разделы (условия)</dc:title>
  <dc:creator>Admin</dc:creator>
  <cp:lastModifiedBy>Оксана Бука</cp:lastModifiedBy>
  <cp:revision>457</cp:revision>
  <cp:lastPrinted>2020-01-23T07:05:56Z</cp:lastPrinted>
  <dcterms:created xsi:type="dcterms:W3CDTF">2009-10-13T11:01:23Z</dcterms:created>
  <dcterms:modified xsi:type="dcterms:W3CDTF">2020-01-23T07:40:54Z</dcterms:modified>
</cp:coreProperties>
</file>